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webextensions/webextension1.xml" ContentType="application/vnd.ms-office.webextension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webextensions/webextension2.xml" ContentType="application/vnd.ms-office.webextension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webextensions/webextension3.xml" ContentType="application/vnd.ms-office.webextension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webextensions/webextension4.xml" ContentType="application/vnd.ms-office.webextension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9"/>
  </p:notesMasterIdLst>
  <p:sldIdLst>
    <p:sldId id="3384" r:id="rId2"/>
    <p:sldId id="256" r:id="rId3"/>
    <p:sldId id="3287" r:id="rId4"/>
    <p:sldId id="2786" r:id="rId5"/>
    <p:sldId id="3288" r:id="rId6"/>
    <p:sldId id="3261" r:id="rId7"/>
    <p:sldId id="3262" r:id="rId8"/>
    <p:sldId id="3263" r:id="rId9"/>
    <p:sldId id="3265" r:id="rId10"/>
    <p:sldId id="3264" r:id="rId11"/>
    <p:sldId id="2790" r:id="rId12"/>
    <p:sldId id="2791" r:id="rId13"/>
    <p:sldId id="2943" r:id="rId14"/>
    <p:sldId id="3367" r:id="rId15"/>
    <p:sldId id="3368" r:id="rId16"/>
    <p:sldId id="3364" r:id="rId17"/>
    <p:sldId id="3365" r:id="rId18"/>
    <p:sldId id="3375" r:id="rId19"/>
    <p:sldId id="3376" r:id="rId20"/>
    <p:sldId id="3377" r:id="rId21"/>
    <p:sldId id="3370" r:id="rId22"/>
    <p:sldId id="2468" r:id="rId23"/>
    <p:sldId id="2799" r:id="rId24"/>
    <p:sldId id="3269" r:id="rId25"/>
    <p:sldId id="3274" r:id="rId26"/>
    <p:sldId id="3373" r:id="rId27"/>
    <p:sldId id="2813" r:id="rId28"/>
    <p:sldId id="2814" r:id="rId29"/>
    <p:sldId id="3290" r:id="rId30"/>
    <p:sldId id="3291" r:id="rId31"/>
    <p:sldId id="3292" r:id="rId32"/>
    <p:sldId id="3293" r:id="rId33"/>
    <p:sldId id="3294" r:id="rId34"/>
    <p:sldId id="3295" r:id="rId35"/>
    <p:sldId id="3296" r:id="rId36"/>
    <p:sldId id="3379" r:id="rId37"/>
    <p:sldId id="3299" r:id="rId38"/>
    <p:sldId id="3300" r:id="rId39"/>
    <p:sldId id="3301" r:id="rId40"/>
    <p:sldId id="3302" r:id="rId41"/>
    <p:sldId id="3303" r:id="rId42"/>
    <p:sldId id="3304" r:id="rId43"/>
    <p:sldId id="3305" r:id="rId44"/>
    <p:sldId id="3306" r:id="rId45"/>
    <p:sldId id="3307" r:id="rId46"/>
    <p:sldId id="3308" r:id="rId47"/>
    <p:sldId id="3309" r:id="rId48"/>
    <p:sldId id="3310" r:id="rId49"/>
    <p:sldId id="3380" r:id="rId50"/>
    <p:sldId id="3311" r:id="rId51"/>
    <p:sldId id="3312" r:id="rId52"/>
    <p:sldId id="3382" r:id="rId53"/>
    <p:sldId id="3316" r:id="rId54"/>
    <p:sldId id="3317" r:id="rId55"/>
    <p:sldId id="3331" r:id="rId56"/>
    <p:sldId id="3332" r:id="rId57"/>
    <p:sldId id="3330" r:id="rId58"/>
    <p:sldId id="3273" r:id="rId59"/>
    <p:sldId id="3333" r:id="rId60"/>
    <p:sldId id="3334" r:id="rId61"/>
    <p:sldId id="3345" r:id="rId62"/>
    <p:sldId id="3346" r:id="rId63"/>
    <p:sldId id="3319" r:id="rId64"/>
    <p:sldId id="3385" r:id="rId65"/>
    <p:sldId id="3381" r:id="rId66"/>
    <p:sldId id="2743" r:id="rId67"/>
    <p:sldId id="2895" r:id="rId6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E49B5"/>
    <a:srgbClr val="FF40FF"/>
    <a:srgbClr val="FFFF00"/>
    <a:srgbClr val="A6A6A6"/>
    <a:srgbClr val="AC50F3"/>
    <a:srgbClr val="FF9300"/>
    <a:srgbClr val="F14E5C"/>
    <a:srgbClr val="9A45DD"/>
    <a:srgbClr val="0000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3178"/>
    <p:restoredTop sz="67656"/>
  </p:normalViewPr>
  <p:slideViewPr>
    <p:cSldViewPr snapToGrid="0">
      <p:cViewPr varScale="1">
        <p:scale>
          <a:sx n="72" d="100"/>
          <a:sy n="72" d="100"/>
        </p:scale>
        <p:origin x="165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0" d="100"/>
        <a:sy n="2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45D1E9-315B-1842-B350-FBBFB7782A15}" type="datetimeFigureOut">
              <a:rPr lang="en-US" smtClean="0"/>
              <a:t>3/5/25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E3B80E-16FB-5147-84AD-5036D4EA0A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2691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3B80E-16FB-5147-84AD-5036D4EA0A3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0096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3B80E-16FB-5147-84AD-5036D4EA0A3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6175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Kissing bugs = </a:t>
            </a:r>
            <a:r>
              <a:rPr lang="en-US" dirty="0" err="1"/>
              <a:t>hemiptera</a:t>
            </a:r>
            <a:r>
              <a:rPr lang="en-US" dirty="0"/>
              <a:t> = true bugs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3B80E-16FB-5147-84AD-5036D4EA0A3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5483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Kissing bugs = </a:t>
            </a:r>
            <a:r>
              <a:rPr lang="en-US" dirty="0" err="1"/>
              <a:t>hemiptera</a:t>
            </a:r>
            <a:r>
              <a:rPr lang="en-US" dirty="0"/>
              <a:t> = true bugs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3B80E-16FB-5147-84AD-5036D4EA0A3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9898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4D383A-0C7E-4010-5A83-120CDAFE73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8A6A0C2-551E-9EF9-E63B-0759E939AF2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833A36B-A73B-D687-ED08-FAA914F369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7A0361-9AC1-02C1-0C75-73A8F6D1B44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C508D1-CDDD-6445-AC0B-42415DA4AB6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76988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817E10-6706-292B-936A-B4CDCC54AB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A9CB728-DF6E-E369-8ECC-FF3F92CB98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C59DAB2-DB90-1753-E280-960334C383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92CE70-6936-954C-0DDB-F8F123A50E3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C508D1-CDDD-6445-AC0B-42415DA4AB6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8229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586CAB-91AA-51D2-DED3-64F71DA07F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E5E4D23-FC52-62CF-A983-1469BEB83D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6DAB8BF-FF72-F70C-2593-066B18C3D3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5EB5C8-0B20-F624-A879-CEE96D6899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C508D1-CDDD-6445-AC0B-42415DA4AB6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1593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41029A-25C9-C127-8146-814825D496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9E522C-B51C-2D6B-026D-5A0C2825DF9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7EEA8C1-34C1-088A-5F08-D43992CA86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FA6D30-A59B-3D77-3FA8-A999DAFE2D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C508D1-CDDD-6445-AC0B-42415DA4AB6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5102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4635FD-2B9E-A309-3197-8C7AB94BD8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50B51A2-7FB4-DCB9-2B75-2404F2B881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242C4A1-F7C7-E189-6EFC-B6D937ECD6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2F5EAF-1B0A-3C07-03D3-36E746CB857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C508D1-CDDD-6445-AC0B-42415DA4AB6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3562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3B80E-16FB-5147-84AD-5036D4EA0A3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59453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3B80E-16FB-5147-84AD-5036D4EA0A3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98252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3B80E-16FB-5147-84AD-5036D4EA0A3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46592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3B80E-16FB-5147-84AD-5036D4EA0A3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74531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3B80E-16FB-5147-84AD-5036D4EA0A3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47727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3B80E-16FB-5147-84AD-5036D4EA0A3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63786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3B80E-16FB-5147-84AD-5036D4EA0A3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32745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3B80E-16FB-5147-84AD-5036D4EA0A3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68201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3B80E-16FB-5147-84AD-5036D4EA0A3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23860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3B80E-16FB-5147-84AD-5036D4EA0A3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92754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3B80E-16FB-5147-84AD-5036D4EA0A3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84899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3B80E-16FB-5147-84AD-5036D4EA0A3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48478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0C7ECF-E0BE-4E4F-8B1B-0B5591F01D5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4590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9AFFA7-9613-8BAD-C004-DFFB36EA64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3215730-7CB6-2CEE-3434-DB0D121D42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016B6B9-CF4C-2C1F-89B8-A35D8AC7F0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D01694-4615-961F-7978-A2273C9D175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3B80E-16FB-5147-84AD-5036D4EA0A3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24553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Typically, we predict that a virus will evolve traits that maximize its capacity for reproducing itself by infecting new hosts, achieving a baseline viral density within a single individual that produces sufficient virions in </a:t>
            </a:r>
            <a:r>
              <a:rPr lang="en-US" dirty="0" err="1"/>
              <a:t>excretia</a:t>
            </a:r>
            <a:r>
              <a:rPr lang="en-US" dirty="0"/>
              <a:t> – like the cough shown here – to go on to infect new hosts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C508D1-CDDD-6445-AC0B-42415DA4AB6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25675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Typically, we predict that a virus will evolve traits that maximize its capacity for reproducing itself by infecting new hosts, achieving a baseline viral density within a single individual that produces sufficient virions in </a:t>
            </a:r>
            <a:r>
              <a:rPr lang="en-US" dirty="0" err="1"/>
              <a:t>excretia</a:t>
            </a:r>
            <a:r>
              <a:rPr lang="en-US" dirty="0"/>
              <a:t> – like the cough shown here – to go on to infect new hosts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C508D1-CDDD-6445-AC0B-42415DA4AB68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53838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Typically, we predict that a virus will evolve traits that maximize its capacity for reproducing itself by infecting new hosts, achieving a baseline viral density within a single individual that produces sufficient virions in </a:t>
            </a:r>
            <a:r>
              <a:rPr lang="en-US" dirty="0" err="1"/>
              <a:t>excretia</a:t>
            </a:r>
            <a:r>
              <a:rPr lang="en-US" dirty="0"/>
              <a:t> – like the cough shown here – to go on to infect new hosts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C508D1-CDDD-6445-AC0B-42415DA4AB68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45432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Typically, we predict that a virus will evolve traits that maximize its capacity for reproducing itself by infecting new hosts, achieving a baseline viral density within a single individual that produces sufficient virions in </a:t>
            </a:r>
            <a:r>
              <a:rPr lang="en-US" dirty="0" err="1"/>
              <a:t>excretia</a:t>
            </a:r>
            <a:r>
              <a:rPr lang="en-US" dirty="0"/>
              <a:t> – like the cough shown here – to go on to infect new hosts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C508D1-CDDD-6445-AC0B-42415DA4AB68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82322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Typically, we predict that a virus will evolve traits that maximize its capacity for reproducing itself by infecting new hosts, achieving a baseline viral density within a single individual that produces sufficient virions in </a:t>
            </a:r>
            <a:r>
              <a:rPr lang="en-US" dirty="0" err="1"/>
              <a:t>excretia</a:t>
            </a:r>
            <a:r>
              <a:rPr lang="en-US" dirty="0"/>
              <a:t> – like the cough shown here – to go on to infect new hosts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C508D1-CDDD-6445-AC0B-42415DA4AB68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84308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Typically, we predict that a virus will evolve traits that maximize its capacity for reproducing itself by infecting new hosts, achieving a baseline viral density within a single individual that produces sufficient virions in </a:t>
            </a:r>
            <a:r>
              <a:rPr lang="en-US" dirty="0" err="1"/>
              <a:t>excretia</a:t>
            </a:r>
            <a:r>
              <a:rPr lang="en-US" dirty="0"/>
              <a:t> – like the cough shown here – to go on to infect new hosts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C508D1-CDDD-6445-AC0B-42415DA4AB68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34519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4AAF91-2E2B-0A83-63B1-8C737D2800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C5D0E35-4492-96DD-27BA-2DF21C2DF5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45080DB-00EE-621E-D4B1-2F178152CF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Typically, we predict that a virus will evolve traits that maximize its capacity for reproducing itself by infecting new hosts, achieving a baseline viral density within a single individual that produces sufficient virions in </a:t>
            </a:r>
            <a:r>
              <a:rPr lang="en-US" dirty="0" err="1"/>
              <a:t>excretia</a:t>
            </a:r>
            <a:r>
              <a:rPr lang="en-US" dirty="0"/>
              <a:t> – like the cough shown here – to go on to infect new hosts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B2046F-3346-39D6-9AD1-CE9B352089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C508D1-CDDD-6445-AC0B-42415DA4AB68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14150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0C7ECF-E0BE-4E4F-8B1B-0B5591F01D5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42308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0C7ECF-E0BE-4E4F-8B1B-0B5591F01D5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68603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0C7ECF-E0BE-4E4F-8B1B-0B5591F01D5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1888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3B80E-16FB-5147-84AD-5036D4EA0A3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55642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0C7ECF-E0BE-4E4F-8B1B-0B5591F01D5C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63910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0C7ECF-E0BE-4E4F-8B1B-0B5591F01D5C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13986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0C7ECF-E0BE-4E4F-8B1B-0B5591F01D5C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25763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0C7ECF-E0BE-4E4F-8B1B-0B5591F01D5C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58939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0C7ECF-E0BE-4E4F-8B1B-0B5591F01D5C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13324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0C7ECF-E0BE-4E4F-8B1B-0B5591F01D5C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36766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0C7ECF-E0BE-4E4F-8B1B-0B5591F01D5C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67598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0C7ECF-E0BE-4E4F-8B1B-0B5591F01D5C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80000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0C7ECF-E0BE-4E4F-8B1B-0B5591F01D5C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72901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0C6FD5-FD87-D4C1-6F8C-04D0C16F5C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714C56-1B7C-0023-524F-EC71B27C9E2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53254C5-835A-5E64-CB40-9DB2EA0EC4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933EC5-CE51-86F7-6C99-51E778CBF1E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0C7ECF-E0BE-4E4F-8B1B-0B5591F01D5C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3476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3B80E-16FB-5147-84AD-5036D4EA0A3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76747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0C7ECF-E0BE-4E4F-8B1B-0B5591F01D5C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30631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0C7ECF-E0BE-4E4F-8B1B-0B5591F01D5C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50136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3B80E-16FB-5147-84AD-5036D4EA0A38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84290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0C7ECF-E0BE-4E4F-8B1B-0B5591F01D5C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9486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0C7ECF-E0BE-4E4F-8B1B-0B5591F01D5C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93938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0C7ECF-E0BE-4E4F-8B1B-0B5591F01D5C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46684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0C7ECF-E0BE-4E4F-8B1B-0B5591F01D5C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7551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0C7ECF-E0BE-4E4F-8B1B-0B5591F01D5C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830610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0C7ECF-E0BE-4E4F-8B1B-0B5591F01D5C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2043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0C7ECF-E0BE-4E4F-8B1B-0B5591F01D5C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0954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3B80E-16FB-5147-84AD-5036D4EA0A3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56257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0C7ECF-E0BE-4E4F-8B1B-0B5591F01D5C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45726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0C7ECF-E0BE-4E4F-8B1B-0B5591F01D5C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06733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0C7ECF-E0BE-4E4F-8B1B-0B5591F01D5C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29701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0C7ECF-E0BE-4E4F-8B1B-0B5591F01D5C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73813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3B80E-16FB-5147-84AD-5036D4EA0A38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380589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3B80E-16FB-5147-84AD-5036D4EA0A38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613904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0C7ECF-E0BE-4E4F-8B1B-0B5591F01D5C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496850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0C7ECF-E0BE-4E4F-8B1B-0B5591F01D5C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929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3B80E-16FB-5147-84AD-5036D4EA0A3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33661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3B80E-16FB-5147-84AD-5036D4EA0A3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7111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3B80E-16FB-5147-84AD-5036D4EA0A3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1069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26AE90-A368-DAEC-FC0B-2486E9D1C2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D1E314-5518-1D79-BF07-5A9BFB69F8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3E1FE5-8D60-3237-1DB9-47FACA885B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AB186-76C0-7E49-B58A-0AF75FA9177A}" type="datetimeFigureOut">
              <a:rPr lang="en-US" smtClean="0"/>
              <a:t>3/5/25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FDC537-B604-C5D6-4134-3483BE0FF8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359345-C242-1FEF-E60C-EC74A4A062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143A3-B8D4-E241-A960-4270AFEB5F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6041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31261E-0296-B8A4-F1F4-E32062C48C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75993F8-DFF9-9F96-0281-EDB20DDEB3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8FD9A4-664A-000E-1001-0AD2229946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AB186-76C0-7E49-B58A-0AF75FA9177A}" type="datetimeFigureOut">
              <a:rPr lang="en-US" smtClean="0"/>
              <a:t>3/5/25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C9F86E-5F5C-456B-7ED9-917FC39F16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5DC763-1771-295C-B535-A4DD766459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143A3-B8D4-E241-A960-4270AFEB5F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1543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E273A9B-E688-636A-4789-C007089FA8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597FF3-75BC-0499-9C51-AB40BFC1B0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1EBF91-E459-5DCD-4381-8A36B79CC3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AB186-76C0-7E49-B58A-0AF75FA9177A}" type="datetimeFigureOut">
              <a:rPr lang="en-US" smtClean="0"/>
              <a:t>3/5/25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62ECDA-21D5-22E9-080A-021AD9B6BD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2B0745-BC3F-7E81-DBC4-08E3D0A27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143A3-B8D4-E241-A960-4270AFEB5F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6886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24634D-09FE-6918-FE45-15E33646D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FBE866-9B53-589F-805B-0254AD78A3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0A4AA3-5232-8739-C553-AF97D02042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AB186-76C0-7E49-B58A-0AF75FA9177A}" type="datetimeFigureOut">
              <a:rPr lang="en-US" smtClean="0"/>
              <a:t>3/5/25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1111C9-F524-24F8-631F-AAD5331FB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672679-D988-7617-6DB4-A1F83F9F4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143A3-B8D4-E241-A960-4270AFEB5F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5616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D47477-01DB-A4BF-0AE0-C422644565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E42D3E-B9F6-8E6D-419E-161CD988B0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3D82E5-CA33-1169-FD6E-D5106A6CE1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AB186-76C0-7E49-B58A-0AF75FA9177A}" type="datetimeFigureOut">
              <a:rPr lang="en-US" smtClean="0"/>
              <a:t>3/5/25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4A17B2-5513-3A0E-D95F-696FEB524D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85562C-1BA7-4F95-3BBE-06049AA9A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143A3-B8D4-E241-A960-4270AFEB5F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3155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2615D6-1270-8FAD-0714-B79BACB63A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B70C8C-66D8-F02D-4ABE-AEB70174FD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B4FB9A-EA0F-0F94-8B70-E0B1E19BDB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34EBE8-A5E8-6B0F-2464-E3EDD913E6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AB186-76C0-7E49-B58A-0AF75FA9177A}" type="datetimeFigureOut">
              <a:rPr lang="en-US" smtClean="0"/>
              <a:t>3/5/25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984699-5130-46C3-1C95-7484019F81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BE41A6-3B2D-DE43-383F-A66C5A4E5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143A3-B8D4-E241-A960-4270AFEB5F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2112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5C475-9579-BC61-DA5B-B21B1A4A0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A25BA8-7995-51F0-CCCB-00338150EC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300CB6-8216-A289-49FA-0A04BF6431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ACBE779-E8B3-36E4-21EA-DC8FE9202D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B40A61C-E25C-C4E2-029D-5448C3F53C2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278F4B3-1432-9D13-737B-EFF50DB83D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AB186-76C0-7E49-B58A-0AF75FA9177A}" type="datetimeFigureOut">
              <a:rPr lang="en-US" smtClean="0"/>
              <a:t>3/5/25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964E071-45EB-5016-59EF-630E7C69E5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EE04FE0-9050-0C84-D6C5-C5B48CFB8B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143A3-B8D4-E241-A960-4270AFEB5F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8726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83CA1-C131-8738-DB26-82F740EA1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6864DC8-F28B-EBA2-773C-17BFC49AB9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AB186-76C0-7E49-B58A-0AF75FA9177A}" type="datetimeFigureOut">
              <a:rPr lang="en-US" smtClean="0"/>
              <a:t>3/5/25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BA56C5-9A7C-1A82-A7AB-C4960E2D33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9BF694-1FBE-9DB8-9102-F28D2689E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143A3-B8D4-E241-A960-4270AFEB5F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4155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885F3F7-81B0-D923-F54D-E1DE16225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AB186-76C0-7E49-B58A-0AF75FA9177A}" type="datetimeFigureOut">
              <a:rPr lang="en-US" smtClean="0"/>
              <a:t>3/5/25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25D1316-AF1D-E3FE-3744-530C08B8F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49D7E0-C4A4-348D-CAE8-F2E3344303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143A3-B8D4-E241-A960-4270AFEB5F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7201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8F5467-E5FC-0229-422B-B1F743F122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A2B004-97A0-5596-4D19-521BB0B71A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A277C6-C1C9-04F9-2EF2-5638AB0438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C10642-8797-5B88-7230-34223E6253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AB186-76C0-7E49-B58A-0AF75FA9177A}" type="datetimeFigureOut">
              <a:rPr lang="en-US" smtClean="0"/>
              <a:t>3/5/25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F06E50-0C2B-EED7-14EE-E6EA546B5B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705C84-EBF0-645D-BB09-03B7FF51CA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143A3-B8D4-E241-A960-4270AFEB5F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6972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7C2E8-BC90-3317-DF82-0BA28FF862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09ACC62-8342-BD43-D3A4-72718503074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0D8FF2-FF4E-DFD6-9B05-8052546170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0E83C7-2974-D191-EAF8-BEC7E48BFA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AB186-76C0-7E49-B58A-0AF75FA9177A}" type="datetimeFigureOut">
              <a:rPr lang="en-US" smtClean="0"/>
              <a:t>3/5/25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1EFD32-B838-05CC-3D0E-FA5C4B8977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E81DA7-2014-782B-6DD7-754E786FBF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143A3-B8D4-E241-A960-4270AFEB5F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2820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BAF372-CE2A-119A-E828-FADF709CF5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EA249B-CB45-BECD-E78C-D5AB463E06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FF0245-AEF8-8665-1A06-9415E1FA28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0AB186-76C0-7E49-B58A-0AF75FA9177A}" type="datetimeFigureOut">
              <a:rPr lang="en-US" smtClean="0"/>
              <a:t>3/5/25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7EE361-DF9E-4B01-F6A1-D540387626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F97D22-0DA6-49B1-F2D4-3CDB5D2A2A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C143A3-B8D4-E241-A960-4270AFEB5F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7247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11/relationships/webextension" Target="../webextensions/webextension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oleObject" Target="../embeddings/oleObject1.bin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65.png"/><Relationship Id="rId4" Type="http://schemas.openxmlformats.org/officeDocument/2006/relationships/image" Target="../media/image5.emf"/><Relationship Id="rId9" Type="http://schemas.openxmlformats.org/officeDocument/2006/relationships/image" Target="../media/image6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oleObject" Target="../embeddings/oleObject1.bin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65.png"/><Relationship Id="rId4" Type="http://schemas.openxmlformats.org/officeDocument/2006/relationships/image" Target="../media/image5.emf"/><Relationship Id="rId9" Type="http://schemas.openxmlformats.org/officeDocument/2006/relationships/image" Target="../media/image6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oleObject" Target="../embeddings/oleObject1.bin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65.png"/><Relationship Id="rId4" Type="http://schemas.openxmlformats.org/officeDocument/2006/relationships/image" Target="../media/image5.emf"/><Relationship Id="rId9" Type="http://schemas.openxmlformats.org/officeDocument/2006/relationships/image" Target="../media/image6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oleObject" Target="../embeddings/oleObject1.bin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6.png"/><Relationship Id="rId10" Type="http://schemas.openxmlformats.org/officeDocument/2006/relationships/image" Target="../media/image13.svg"/><Relationship Id="rId4" Type="http://schemas.openxmlformats.org/officeDocument/2006/relationships/image" Target="../media/image5.emf"/><Relationship Id="rId9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oleObject" Target="../embeddings/oleObject1.bin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6.png"/><Relationship Id="rId10" Type="http://schemas.openxmlformats.org/officeDocument/2006/relationships/image" Target="../media/image13.svg"/><Relationship Id="rId4" Type="http://schemas.openxmlformats.org/officeDocument/2006/relationships/image" Target="../media/image5.emf"/><Relationship Id="rId9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oleObject" Target="../embeddings/oleObject1.bin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10" Type="http://schemas.openxmlformats.org/officeDocument/2006/relationships/image" Target="../media/image17.svg"/><Relationship Id="rId4" Type="http://schemas.openxmlformats.org/officeDocument/2006/relationships/image" Target="../media/image5.emf"/><Relationship Id="rId9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oleObject" Target="../embeddings/oleObject1.bin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17.svg"/><Relationship Id="rId4" Type="http://schemas.openxmlformats.org/officeDocument/2006/relationships/image" Target="../media/image5.emf"/><Relationship Id="rId9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oleObject" Target="../embeddings/oleObject1.bin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21.svg"/><Relationship Id="rId4" Type="http://schemas.openxmlformats.org/officeDocument/2006/relationships/image" Target="../media/image5.emf"/><Relationship Id="rId9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oleObject" Target="../embeddings/oleObject1.bin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10" Type="http://schemas.openxmlformats.org/officeDocument/2006/relationships/image" Target="../media/image25.svg"/><Relationship Id="rId4" Type="http://schemas.openxmlformats.org/officeDocument/2006/relationships/image" Target="../media/image5.emf"/><Relationship Id="rId9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jpeg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3" Type="http://schemas.openxmlformats.org/officeDocument/2006/relationships/image" Target="../media/image26.jpe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jpeg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tif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11/relationships/webextension" Target="../webextensions/webextension3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sv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svg"/><Relationship Id="rId4" Type="http://schemas.openxmlformats.org/officeDocument/2006/relationships/image" Target="../media/image41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sv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svg"/><Relationship Id="rId10" Type="http://schemas.openxmlformats.org/officeDocument/2006/relationships/image" Target="NULL"/><Relationship Id="rId4" Type="http://schemas.openxmlformats.org/officeDocument/2006/relationships/image" Target="../media/image41.png"/><Relationship Id="rId9" Type="http://schemas.openxmlformats.org/officeDocument/2006/relationships/image" Target="../media/image46.sv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sv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11" Type="http://schemas.openxmlformats.org/officeDocument/2006/relationships/image" Target="NULL"/><Relationship Id="rId5" Type="http://schemas.openxmlformats.org/officeDocument/2006/relationships/image" Target="../media/image42.svg"/><Relationship Id="rId10" Type="http://schemas.openxmlformats.org/officeDocument/2006/relationships/image" Target="NULL"/><Relationship Id="rId4" Type="http://schemas.openxmlformats.org/officeDocument/2006/relationships/image" Target="../media/image41.png"/><Relationship Id="rId9" Type="http://schemas.openxmlformats.org/officeDocument/2006/relationships/image" Target="../media/image46.sv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sv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11" Type="http://schemas.openxmlformats.org/officeDocument/2006/relationships/image" Target="NULL"/><Relationship Id="rId5" Type="http://schemas.openxmlformats.org/officeDocument/2006/relationships/image" Target="../media/image42.svg"/><Relationship Id="rId10" Type="http://schemas.openxmlformats.org/officeDocument/2006/relationships/image" Target="NULL"/><Relationship Id="rId4" Type="http://schemas.openxmlformats.org/officeDocument/2006/relationships/image" Target="../media/image41.png"/><Relationship Id="rId9" Type="http://schemas.openxmlformats.org/officeDocument/2006/relationships/image" Target="../media/image46.sv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NULL"/><Relationship Id="rId3" Type="http://schemas.openxmlformats.org/officeDocument/2006/relationships/image" Target="../media/image40.png"/><Relationship Id="rId7" Type="http://schemas.openxmlformats.org/officeDocument/2006/relationships/image" Target="../media/image44.svg"/><Relationship Id="rId12" Type="http://schemas.openxmlformats.org/officeDocument/2006/relationships/image" Target="../media/image47.gi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11" Type="http://schemas.openxmlformats.org/officeDocument/2006/relationships/image" Target="NULL"/><Relationship Id="rId5" Type="http://schemas.openxmlformats.org/officeDocument/2006/relationships/image" Target="../media/image42.svg"/><Relationship Id="rId1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../media/image41.png"/><Relationship Id="rId9" Type="http://schemas.openxmlformats.org/officeDocument/2006/relationships/image" Target="../media/image46.svg"/><Relationship Id="rId14" Type="http://schemas.openxmlformats.org/officeDocument/2006/relationships/image" Target="NUL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NULL"/><Relationship Id="rId3" Type="http://schemas.openxmlformats.org/officeDocument/2006/relationships/image" Target="../media/image40.png"/><Relationship Id="rId7" Type="http://schemas.openxmlformats.org/officeDocument/2006/relationships/image" Target="../media/image44.svg"/><Relationship Id="rId12" Type="http://schemas.openxmlformats.org/officeDocument/2006/relationships/image" Target="../media/image47.gi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11" Type="http://schemas.openxmlformats.org/officeDocument/2006/relationships/image" Target="NULL"/><Relationship Id="rId5" Type="http://schemas.openxmlformats.org/officeDocument/2006/relationships/image" Target="../media/image42.svg"/><Relationship Id="rId1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../media/image41.png"/><Relationship Id="rId9" Type="http://schemas.openxmlformats.org/officeDocument/2006/relationships/image" Target="../media/image46.svg"/><Relationship Id="rId14" Type="http://schemas.openxmlformats.org/officeDocument/2006/relationships/image" Target="NUL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51.png"/><Relationship Id="rId3" Type="http://schemas.openxmlformats.org/officeDocument/2006/relationships/image" Target="../media/image40.png"/><Relationship Id="rId7" Type="http://schemas.openxmlformats.org/officeDocument/2006/relationships/image" Target="../media/image44.svg"/><Relationship Id="rId12" Type="http://schemas.openxmlformats.org/officeDocument/2006/relationships/image" Target="../media/image5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11" Type="http://schemas.openxmlformats.org/officeDocument/2006/relationships/image" Target="../media/image49.png"/><Relationship Id="rId5" Type="http://schemas.openxmlformats.org/officeDocument/2006/relationships/image" Target="../media/image42.svg"/><Relationship Id="rId10" Type="http://schemas.openxmlformats.org/officeDocument/2006/relationships/image" Target="../media/image48.png"/><Relationship Id="rId4" Type="http://schemas.openxmlformats.org/officeDocument/2006/relationships/image" Target="../media/image41.png"/><Relationship Id="rId9" Type="http://schemas.openxmlformats.org/officeDocument/2006/relationships/image" Target="../media/image46.sv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../media/image47.gif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11/relationships/webextension" Target="../webextensions/webextension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microsoft.com/office/2011/relationships/webextension" Target="../webextensions/webextension4.xm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gif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jpe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.png"/><Relationship Id="rId4" Type="http://schemas.openxmlformats.org/officeDocument/2006/relationships/image" Target="../media/image83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e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4" name="Add-in 3">
                <a:extLst>
                  <a:ext uri="{FF2B5EF4-FFF2-40B4-BE49-F238E27FC236}">
                    <a16:creationId xmlns:a16="http://schemas.microsoft.com/office/drawing/2014/main" id="{CD33DBE8-E2DF-28AE-4B68-316FFCC848DC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0" y="0"/>
              <a:ext cx="12192000" cy="6858000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3"/>
              </a:graphicData>
            </a:graphic>
          </p:graphicFrame>
        </mc:Choice>
        <mc:Fallback>
          <p:pic>
            <p:nvPicPr>
              <p:cNvPr id="4" name="Add-in 3">
                <a:extLst>
                  <a:ext uri="{FF2B5EF4-FFF2-40B4-BE49-F238E27FC236}">
                    <a16:creationId xmlns:a16="http://schemas.microsoft.com/office/drawing/2014/main" id="{CD33DBE8-E2DF-28AE-4B68-316FFCC848D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0" y="0"/>
                <a:ext cx="12192000" cy="685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44486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A2C2A4-92DF-B018-3B2B-EA053F0A49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Challenges to malaria elimination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331954-EA90-5EC5-367C-607B0F7C7C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043" y="1690688"/>
            <a:ext cx="8353213" cy="4865255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0147822-ED3D-382E-DF7F-B50CE8E1CAD0}"/>
              </a:ext>
            </a:extLst>
          </p:cNvPr>
          <p:cNvSpPr txBox="1">
            <a:spLocks/>
          </p:cNvSpPr>
          <p:nvPr/>
        </p:nvSpPr>
        <p:spPr>
          <a:xfrm rot="16200000">
            <a:off x="-1912482" y="3757760"/>
            <a:ext cx="4589998" cy="455854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Herd immunity threshold (HIT)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331C0D-ABFB-7745-8E80-0EBFAD1D83EF}"/>
              </a:ext>
            </a:extLst>
          </p:cNvPr>
          <p:cNvSpPr txBox="1">
            <a:spLocks/>
          </p:cNvSpPr>
          <p:nvPr/>
        </p:nvSpPr>
        <p:spPr>
          <a:xfrm>
            <a:off x="6138398" y="2728698"/>
            <a:ext cx="6053602" cy="54782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High parasite diversity: sexual reproduction in 4+ </a:t>
            </a:r>
            <a:r>
              <a:rPr lang="en-US" i="1" dirty="0"/>
              <a:t>Plasmodium </a:t>
            </a:r>
            <a:r>
              <a:rPr lang="en-US" dirty="0"/>
              <a:t>species</a:t>
            </a:r>
          </a:p>
          <a:p>
            <a:pPr lvl="1"/>
            <a:r>
              <a:rPr lang="en-US" dirty="0"/>
              <a:t>Fast evolution of resistance </a:t>
            </a:r>
            <a:r>
              <a:rPr lang="en-US" i="1" dirty="0"/>
              <a:t>(e.g. to drugs)</a:t>
            </a:r>
          </a:p>
          <a:p>
            <a:r>
              <a:rPr lang="en-US" dirty="0"/>
              <a:t>Many possible vectors! Potentially additional possible reservoirs!</a:t>
            </a:r>
          </a:p>
          <a:p>
            <a:r>
              <a:rPr lang="en-US" dirty="0"/>
              <a:t>Latent cases as burden is reduced</a:t>
            </a:r>
          </a:p>
          <a:p>
            <a:r>
              <a:rPr lang="en-US" dirty="0"/>
              <a:t>Vaccine candidates: what life stage to target?</a:t>
            </a:r>
          </a:p>
        </p:txBody>
      </p:sp>
    </p:spTree>
    <p:extLst>
      <p:ext uri="{BB962C8B-B14F-4D97-AF65-F5344CB8AC3E}">
        <p14:creationId xmlns:p14="http://schemas.microsoft.com/office/powerpoint/2010/main" val="29159531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BFB29C8-C34E-72EE-23A6-B34048AAF2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666" y="1259455"/>
            <a:ext cx="11611155" cy="6262777"/>
          </a:xfrm>
        </p:spPr>
        <p:txBody>
          <a:bodyPr>
            <a:normAutofit/>
          </a:bodyPr>
          <a:lstStyle/>
          <a:p>
            <a:r>
              <a:rPr lang="en-US" b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Vector-borne </a:t>
            </a:r>
            <a:r>
              <a:rPr lang="en-US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diseases (a type of indirect transmission) are transmitted via blood-feeding arthropod (mosquitoes, ticks, fleas)</a:t>
            </a:r>
          </a:p>
          <a:p>
            <a:pPr lvl="1"/>
            <a:r>
              <a:rPr lang="en-US" sz="2600" dirty="0">
                <a:effectLst/>
                <a:cs typeface="Calibri" panose="020F0502020204030204" pitchFamily="34" charset="0"/>
              </a:rPr>
              <a:t>Malaria: Mosquito-borne protozoan </a:t>
            </a:r>
            <a:r>
              <a:rPr lang="en-US" sz="2600" i="1" dirty="0">
                <a:effectLst/>
                <a:cs typeface="Calibri" panose="020F0502020204030204" pitchFamily="34" charset="0"/>
              </a:rPr>
              <a:t>Plasmodium spp.</a:t>
            </a:r>
          </a:p>
          <a:p>
            <a:pPr lvl="1"/>
            <a:endParaRPr lang="en-US" sz="2600" dirty="0">
              <a:effectLst/>
              <a:cs typeface="Calibri" panose="020F0502020204030204" pitchFamily="34" charset="0"/>
            </a:endParaRPr>
          </a:p>
          <a:p>
            <a:pPr lvl="1"/>
            <a:r>
              <a:rPr lang="en-US" sz="2600" dirty="0">
                <a:effectLst/>
                <a:cs typeface="Calibri" panose="020F0502020204030204" pitchFamily="34" charset="0"/>
              </a:rPr>
              <a:t>“Arboviruses”:  Mosquito-borne viruses, including Dengue, Zika, Yellow fever virus, West Nile virus, Chikungunya virus </a:t>
            </a:r>
          </a:p>
          <a:p>
            <a:pPr lvl="1"/>
            <a:endParaRPr lang="en-US" sz="2600" dirty="0">
              <a:effectLst/>
              <a:cs typeface="Calibri" panose="020F0502020204030204" pitchFamily="34" charset="0"/>
            </a:endParaRPr>
          </a:p>
          <a:p>
            <a:pPr lvl="1"/>
            <a:r>
              <a:rPr lang="en-US" sz="2600" dirty="0">
                <a:cs typeface="Calibri" panose="020F0502020204030204" pitchFamily="34" charset="0"/>
              </a:rPr>
              <a:t>Sleeping sickness, also known as </a:t>
            </a:r>
            <a:r>
              <a:rPr lang="en-US" sz="2600" b="0" i="0" dirty="0">
                <a:solidFill>
                  <a:srgbClr val="222222"/>
                </a:solidFill>
                <a:effectLst/>
              </a:rPr>
              <a:t>African trypanosomiasis: tsetse fly vector and protozoan pathogen (trypanosome)</a:t>
            </a:r>
          </a:p>
          <a:p>
            <a:pPr lvl="1"/>
            <a:endParaRPr lang="en-US" sz="2600" b="0" i="0" dirty="0">
              <a:solidFill>
                <a:srgbClr val="222222"/>
              </a:solidFill>
              <a:effectLst/>
            </a:endParaRPr>
          </a:p>
          <a:p>
            <a:pPr lvl="1"/>
            <a:r>
              <a:rPr lang="en-US" sz="2600" dirty="0">
                <a:solidFill>
                  <a:srgbClr val="222222"/>
                </a:solidFill>
                <a:cs typeface="Calibri" panose="020F0502020204030204" pitchFamily="34" charset="0"/>
              </a:rPr>
              <a:t>Chagas disease: kissing bug vector and trypanosome pathogen</a:t>
            </a:r>
          </a:p>
          <a:p>
            <a:pPr lvl="1"/>
            <a:endParaRPr lang="en-US" sz="2600" dirty="0">
              <a:solidFill>
                <a:srgbClr val="222222"/>
              </a:solidFill>
              <a:cs typeface="Calibri" panose="020F0502020204030204" pitchFamily="34" charset="0"/>
            </a:endParaRPr>
          </a:p>
          <a:p>
            <a:pPr lvl="1"/>
            <a:r>
              <a:rPr lang="en-US" sz="2600" dirty="0">
                <a:effectLst/>
                <a:highlight>
                  <a:srgbClr val="FFFF00"/>
                </a:highlight>
                <a:cs typeface="Calibri" panose="020F0502020204030204" pitchFamily="34" charset="0"/>
              </a:rPr>
              <a:t>Plague</a:t>
            </a:r>
            <a:r>
              <a:rPr lang="en-US" sz="2600" dirty="0">
                <a:effectLst/>
                <a:cs typeface="Calibri" panose="020F0502020204030204" pitchFamily="34" charset="0"/>
              </a:rPr>
              <a:t>: flea </a:t>
            </a:r>
            <a:r>
              <a:rPr lang="en-US" sz="2600" dirty="0">
                <a:cs typeface="Calibri" panose="020F0502020204030204" pitchFamily="34" charset="0"/>
              </a:rPr>
              <a:t>vector and </a:t>
            </a:r>
            <a:r>
              <a:rPr lang="en-US" sz="2600" dirty="0">
                <a:effectLst/>
                <a:cs typeface="Calibri" panose="020F0502020204030204" pitchFamily="34" charset="0"/>
              </a:rPr>
              <a:t>bacterial pathogen (</a:t>
            </a:r>
            <a:r>
              <a:rPr lang="en-US" sz="2600" i="1" dirty="0">
                <a:effectLst/>
                <a:cs typeface="Calibri" panose="020F0502020204030204" pitchFamily="34" charset="0"/>
              </a:rPr>
              <a:t>Yersinia pestis)</a:t>
            </a:r>
            <a:endParaRPr lang="en-US" sz="2600" dirty="0">
              <a:effectLst/>
              <a:cs typeface="Calibri" panose="020F050202020403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A7C901-AA88-81E8-29E7-2D499E835BC7}"/>
              </a:ext>
            </a:extLst>
          </p:cNvPr>
          <p:cNvSpPr txBox="1">
            <a:spLocks/>
          </p:cNvSpPr>
          <p:nvPr/>
        </p:nvSpPr>
        <p:spPr>
          <a:xfrm>
            <a:off x="1420224" y="66434"/>
            <a:ext cx="931103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300" dirty="0">
                <a:latin typeface="+mn-lt"/>
              </a:rPr>
              <a:t>Pathogens exhibit </a:t>
            </a:r>
            <a:r>
              <a:rPr lang="en-US" sz="3300" b="1" dirty="0">
                <a:solidFill>
                  <a:srgbClr val="C00000"/>
                </a:solidFill>
                <a:latin typeface="+mn-lt"/>
              </a:rPr>
              <a:t>diverse transmission mechanisms </a:t>
            </a:r>
            <a:r>
              <a:rPr lang="en-US" sz="3300" dirty="0">
                <a:latin typeface="+mn-lt"/>
              </a:rPr>
              <a:t>that require tailored modeling structures</a:t>
            </a:r>
          </a:p>
        </p:txBody>
      </p:sp>
    </p:spTree>
    <p:extLst>
      <p:ext uri="{BB962C8B-B14F-4D97-AF65-F5344CB8AC3E}">
        <p14:creationId xmlns:p14="http://schemas.microsoft.com/office/powerpoint/2010/main" val="27566216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BFB29C8-C34E-72EE-23A6-B34048AAF2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666" y="1259455"/>
            <a:ext cx="11611155" cy="6262777"/>
          </a:xfrm>
        </p:spPr>
        <p:txBody>
          <a:bodyPr>
            <a:normAutofit/>
          </a:bodyPr>
          <a:lstStyle/>
          <a:p>
            <a:r>
              <a:rPr lang="en-US" b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Vector-borne </a:t>
            </a:r>
            <a:r>
              <a:rPr lang="en-US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diseases (a type of indirect transmission) are transmitted via blood-feeding arthropod (mosquitoes, ticks, fleas)</a:t>
            </a:r>
          </a:p>
          <a:p>
            <a:pPr lvl="1"/>
            <a:r>
              <a:rPr lang="en-US" sz="2600" dirty="0">
                <a:effectLst/>
                <a:cs typeface="Calibri" panose="020F0502020204030204" pitchFamily="34" charset="0"/>
              </a:rPr>
              <a:t>Malaria: Mosquito-borne protozoan </a:t>
            </a:r>
            <a:r>
              <a:rPr lang="en-US" sz="2600" i="1" dirty="0">
                <a:effectLst/>
                <a:cs typeface="Calibri" panose="020F0502020204030204" pitchFamily="34" charset="0"/>
              </a:rPr>
              <a:t>Plasmodium spp.</a:t>
            </a:r>
          </a:p>
          <a:p>
            <a:pPr lvl="1"/>
            <a:endParaRPr lang="en-US" sz="2600" dirty="0">
              <a:effectLst/>
              <a:cs typeface="Calibri" panose="020F0502020204030204" pitchFamily="34" charset="0"/>
            </a:endParaRPr>
          </a:p>
          <a:p>
            <a:pPr lvl="1"/>
            <a:r>
              <a:rPr lang="en-US" sz="2600" dirty="0">
                <a:effectLst/>
                <a:cs typeface="Calibri" panose="020F0502020204030204" pitchFamily="34" charset="0"/>
              </a:rPr>
              <a:t>“Arboviruses”:  Mosquito-borne viruses, including Dengue, Zika, Yellow fever virus, West Nile virus, Chikungunya virus </a:t>
            </a:r>
          </a:p>
          <a:p>
            <a:pPr lvl="1"/>
            <a:endParaRPr lang="en-US" sz="2600" dirty="0">
              <a:effectLst/>
              <a:cs typeface="Calibri" panose="020F0502020204030204" pitchFamily="34" charset="0"/>
            </a:endParaRPr>
          </a:p>
          <a:p>
            <a:pPr lvl="1"/>
            <a:r>
              <a:rPr lang="en-US" sz="2600" dirty="0">
                <a:cs typeface="Calibri" panose="020F0502020204030204" pitchFamily="34" charset="0"/>
              </a:rPr>
              <a:t>Sleeping sickness, also known as </a:t>
            </a:r>
            <a:r>
              <a:rPr lang="en-US" sz="2600" b="0" i="0" dirty="0">
                <a:solidFill>
                  <a:srgbClr val="222222"/>
                </a:solidFill>
                <a:effectLst/>
              </a:rPr>
              <a:t>African trypanosomiasis: tsetse fly vector and protozoan pathogen (trypanosome)</a:t>
            </a:r>
          </a:p>
          <a:p>
            <a:pPr lvl="1"/>
            <a:endParaRPr lang="en-US" sz="2600" b="0" i="0" dirty="0">
              <a:solidFill>
                <a:srgbClr val="222222"/>
              </a:solidFill>
              <a:effectLst/>
            </a:endParaRPr>
          </a:p>
          <a:p>
            <a:pPr lvl="1"/>
            <a:r>
              <a:rPr lang="en-US" sz="2600" dirty="0">
                <a:solidFill>
                  <a:srgbClr val="222222"/>
                </a:solidFill>
                <a:cs typeface="Calibri" panose="020F0502020204030204" pitchFamily="34" charset="0"/>
              </a:rPr>
              <a:t>Chagas disease: kissing bug vector and trypanosome pathogen</a:t>
            </a:r>
          </a:p>
          <a:p>
            <a:pPr lvl="1"/>
            <a:endParaRPr lang="en-US" sz="2600" dirty="0">
              <a:solidFill>
                <a:srgbClr val="222222"/>
              </a:solidFill>
              <a:cs typeface="Calibri" panose="020F0502020204030204" pitchFamily="34" charset="0"/>
            </a:endParaRPr>
          </a:p>
          <a:p>
            <a:pPr lvl="1"/>
            <a:r>
              <a:rPr lang="en-US" sz="2600" dirty="0">
                <a:effectLst/>
                <a:highlight>
                  <a:srgbClr val="FFFF00"/>
                </a:highlight>
                <a:cs typeface="Calibri" panose="020F0502020204030204" pitchFamily="34" charset="0"/>
              </a:rPr>
              <a:t>Plague</a:t>
            </a:r>
            <a:r>
              <a:rPr lang="en-US" sz="2600" dirty="0">
                <a:effectLst/>
                <a:cs typeface="Calibri" panose="020F0502020204030204" pitchFamily="34" charset="0"/>
              </a:rPr>
              <a:t>: flea </a:t>
            </a:r>
            <a:r>
              <a:rPr lang="en-US" sz="2600" dirty="0">
                <a:cs typeface="Calibri" panose="020F0502020204030204" pitchFamily="34" charset="0"/>
              </a:rPr>
              <a:t>vector and </a:t>
            </a:r>
            <a:r>
              <a:rPr lang="en-US" sz="2600" dirty="0">
                <a:effectLst/>
                <a:cs typeface="Calibri" panose="020F0502020204030204" pitchFamily="34" charset="0"/>
              </a:rPr>
              <a:t>bacterial pathogen (</a:t>
            </a:r>
            <a:r>
              <a:rPr lang="en-US" sz="2600" i="1" dirty="0">
                <a:effectLst/>
                <a:cs typeface="Calibri" panose="020F0502020204030204" pitchFamily="34" charset="0"/>
              </a:rPr>
              <a:t>Yersinia pestis)</a:t>
            </a:r>
            <a:endParaRPr lang="en-US" sz="2600" dirty="0">
              <a:effectLst/>
              <a:cs typeface="Calibri" panose="020F050202020403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A7C901-AA88-81E8-29E7-2D499E835BC7}"/>
              </a:ext>
            </a:extLst>
          </p:cNvPr>
          <p:cNvSpPr txBox="1">
            <a:spLocks/>
          </p:cNvSpPr>
          <p:nvPr/>
        </p:nvSpPr>
        <p:spPr>
          <a:xfrm>
            <a:off x="1420224" y="66434"/>
            <a:ext cx="931103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300" dirty="0">
                <a:latin typeface="+mn-lt"/>
              </a:rPr>
              <a:t>Pathogens exhibit </a:t>
            </a:r>
            <a:r>
              <a:rPr lang="en-US" sz="3300" b="1" dirty="0">
                <a:solidFill>
                  <a:srgbClr val="C00000"/>
                </a:solidFill>
                <a:latin typeface="+mn-lt"/>
              </a:rPr>
              <a:t>diverse transmission mechanisms </a:t>
            </a:r>
            <a:r>
              <a:rPr lang="en-US" sz="3300" dirty="0">
                <a:latin typeface="+mn-lt"/>
              </a:rPr>
              <a:t>that require tailored modeling structures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09F98A9-B4B0-E6BE-76E2-BAF2001AAF29}"/>
              </a:ext>
            </a:extLst>
          </p:cNvPr>
          <p:cNvSpPr txBox="1">
            <a:spLocks/>
          </p:cNvSpPr>
          <p:nvPr/>
        </p:nvSpPr>
        <p:spPr>
          <a:xfrm>
            <a:off x="8626415" y="6084441"/>
            <a:ext cx="3582838" cy="730428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latin typeface="+mn-lt"/>
              </a:rPr>
              <a:t>Plague is BOTH </a:t>
            </a:r>
            <a:r>
              <a:rPr lang="en-US" b="1" dirty="0">
                <a:solidFill>
                  <a:srgbClr val="AC50F3"/>
                </a:solidFill>
                <a:latin typeface="+mn-lt"/>
              </a:rPr>
              <a:t>vector-borne</a:t>
            </a:r>
            <a:r>
              <a:rPr lang="en-US" b="1" dirty="0">
                <a:latin typeface="+mn-lt"/>
              </a:rPr>
              <a:t> and </a:t>
            </a:r>
            <a:r>
              <a:rPr lang="en-US" b="1" dirty="0">
                <a:solidFill>
                  <a:srgbClr val="AC50F3"/>
                </a:solidFill>
                <a:latin typeface="+mn-lt"/>
              </a:rPr>
              <a:t>zoonotic</a:t>
            </a:r>
            <a:r>
              <a:rPr lang="en-US" b="1" dirty="0">
                <a:latin typeface="+mn-lt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5105071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49A0DF-AEC0-FEA5-9D8C-283F845A0C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AAE4C4-8F8A-DC3E-4E0F-B9B7D6F418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1148" y="381520"/>
            <a:ext cx="9123560" cy="1325563"/>
          </a:xfrm>
        </p:spPr>
        <p:txBody>
          <a:bodyPr>
            <a:noAutofit/>
          </a:bodyPr>
          <a:lstStyle/>
          <a:p>
            <a:pPr algn="ctr"/>
            <a:r>
              <a:rPr lang="en-US" sz="3500" b="1" dirty="0">
                <a:solidFill>
                  <a:srgbClr val="AC50F3"/>
                </a:solidFill>
                <a:latin typeface="+mn-lt"/>
              </a:rPr>
              <a:t>Zoonoses</a:t>
            </a:r>
            <a:r>
              <a:rPr lang="en-US" sz="3500" dirty="0">
                <a:latin typeface="+mn-lt"/>
              </a:rPr>
              <a:t> are pathogens transmitted from a </a:t>
            </a:r>
            <a:r>
              <a:rPr lang="en-US" sz="3500" b="1" dirty="0">
                <a:solidFill>
                  <a:schemeClr val="accent5">
                    <a:lumMod val="75000"/>
                  </a:schemeClr>
                </a:solidFill>
                <a:latin typeface="+mn-lt"/>
              </a:rPr>
              <a:t>wildlife reservoir</a:t>
            </a:r>
            <a:r>
              <a:rPr lang="en-US" sz="3500" dirty="0">
                <a:solidFill>
                  <a:schemeClr val="accent5">
                    <a:lumMod val="75000"/>
                  </a:schemeClr>
                </a:solidFill>
                <a:latin typeface="+mn-lt"/>
              </a:rPr>
              <a:t> </a:t>
            </a:r>
            <a:r>
              <a:rPr lang="en-US" sz="3500" dirty="0">
                <a:latin typeface="+mn-lt"/>
              </a:rPr>
              <a:t>to a </a:t>
            </a:r>
            <a:r>
              <a:rPr lang="en-US" sz="3500" b="1" dirty="0">
                <a:solidFill>
                  <a:srgbClr val="C00000"/>
                </a:solidFill>
                <a:latin typeface="+mn-lt"/>
              </a:rPr>
              <a:t>spillover</a:t>
            </a:r>
            <a:r>
              <a:rPr lang="en-US" sz="3500" dirty="0">
                <a:latin typeface="+mn-lt"/>
              </a:rPr>
              <a:t> </a:t>
            </a:r>
            <a:r>
              <a:rPr lang="en-US" sz="3500" b="1" dirty="0">
                <a:solidFill>
                  <a:srgbClr val="C00000"/>
                </a:solidFill>
                <a:latin typeface="+mn-lt"/>
              </a:rPr>
              <a:t>human</a:t>
            </a:r>
            <a:r>
              <a:rPr lang="en-US" sz="3500" dirty="0">
                <a:latin typeface="+mn-lt"/>
              </a:rPr>
              <a:t> host.</a:t>
            </a:r>
            <a:endParaRPr lang="en-US" sz="3500" b="1" dirty="0">
              <a:solidFill>
                <a:srgbClr val="C00000"/>
              </a:solidFill>
              <a:latin typeface="+mn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DE7BA20-D481-E8EE-DB6F-2F582BBFE5B4}"/>
              </a:ext>
            </a:extLst>
          </p:cNvPr>
          <p:cNvSpPr txBox="1"/>
          <p:nvPr/>
        </p:nvSpPr>
        <p:spPr>
          <a:xfrm>
            <a:off x="8944132" y="6582338"/>
            <a:ext cx="33727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Haydon et al. 2002. </a:t>
            </a:r>
            <a:r>
              <a:rPr lang="en-US" sz="1200" i="1" dirty="0"/>
              <a:t>Emerging Infectious Diseases.</a:t>
            </a:r>
            <a:endParaRPr lang="en-US" sz="1200" dirty="0"/>
          </a:p>
        </p:txBody>
      </p:sp>
      <p:graphicFrame>
        <p:nvGraphicFramePr>
          <p:cNvPr id="27" name="Object 26">
            <a:extLst>
              <a:ext uri="{FF2B5EF4-FFF2-40B4-BE49-F238E27FC236}">
                <a16:creationId xmlns:a16="http://schemas.microsoft.com/office/drawing/2014/main" id="{6AC3D15A-F6E8-3F82-6964-E195DD99D2B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620067" y="2444105"/>
          <a:ext cx="135763" cy="1971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14300" imgH="165100" progId="Equation.3">
                  <p:embed/>
                </p:oleObj>
              </mc:Choice>
              <mc:Fallback>
                <p:oleObj name="Equation" r:id="rId3" imgW="114300" imgH="165100" progId="Equation.3">
                  <p:embed/>
                  <p:pic>
                    <p:nvPicPr>
                      <p:cNvPr id="27" name="Object 26">
                        <a:extLst>
                          <a:ext uri="{FF2B5EF4-FFF2-40B4-BE49-F238E27FC236}">
                            <a16:creationId xmlns:a16="http://schemas.microsoft.com/office/drawing/2014/main" id="{6AC3D15A-F6E8-3F82-6964-E195DD99D2B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620067" y="2444105"/>
                        <a:ext cx="135763" cy="1971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" name="Rectangle 31">
            <a:extLst>
              <a:ext uri="{FF2B5EF4-FFF2-40B4-BE49-F238E27FC236}">
                <a16:creationId xmlns:a16="http://schemas.microsoft.com/office/drawing/2014/main" id="{AD0392DF-53C1-33B2-F6E7-ED2FD26F4CC7}"/>
              </a:ext>
            </a:extLst>
          </p:cNvPr>
          <p:cNvSpPr/>
          <p:nvPr/>
        </p:nvSpPr>
        <p:spPr>
          <a:xfrm>
            <a:off x="5287339" y="4168481"/>
            <a:ext cx="1102298" cy="7220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sz="2600" dirty="0">
                <a:solidFill>
                  <a:schemeClr val="tx1"/>
                </a:solidFill>
                <a:cs typeface="Cambria Math"/>
              </a:rPr>
              <a:t>β</a:t>
            </a:r>
            <a:r>
              <a:rPr lang="en-US" sz="2600" baseline="-25000" dirty="0">
                <a:solidFill>
                  <a:schemeClr val="tx1"/>
                </a:solidFill>
                <a:cs typeface="Cambria Math"/>
              </a:rPr>
              <a:t>H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4E25ADC-A07E-F641-89FD-FF6F732929E5}"/>
              </a:ext>
            </a:extLst>
          </p:cNvPr>
          <p:cNvCxnSpPr/>
          <p:nvPr/>
        </p:nvCxnSpPr>
        <p:spPr>
          <a:xfrm>
            <a:off x="5598976" y="4805039"/>
            <a:ext cx="424010" cy="0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DD8FC04-AC03-C5F5-2013-44522808DC3A}"/>
              </a:ext>
            </a:extLst>
          </p:cNvPr>
          <p:cNvCxnSpPr>
            <a:cxnSpLocks/>
          </p:cNvCxnSpPr>
          <p:nvPr/>
        </p:nvCxnSpPr>
        <p:spPr>
          <a:xfrm>
            <a:off x="7220713" y="4832514"/>
            <a:ext cx="424010" cy="0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8A90D9E5-55A6-C1C4-990D-BCE86661F7B3}"/>
              </a:ext>
            </a:extLst>
          </p:cNvPr>
          <p:cNvSpPr/>
          <p:nvPr/>
        </p:nvSpPr>
        <p:spPr>
          <a:xfrm>
            <a:off x="6126115" y="4299382"/>
            <a:ext cx="1001426" cy="971168"/>
          </a:xfrm>
          <a:prstGeom prst="rect">
            <a:avLst/>
          </a:prstGeom>
          <a:solidFill>
            <a:srgbClr val="FF6666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  <a:cs typeface="Cambria Math"/>
              </a:rPr>
              <a:t>I</a:t>
            </a:r>
            <a:r>
              <a:rPr lang="en-US" sz="3600" baseline="-25000" dirty="0">
                <a:solidFill>
                  <a:schemeClr val="tx1"/>
                </a:solidFill>
                <a:cs typeface="Cambria Math"/>
              </a:rPr>
              <a:t>H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F214132-11A9-409E-412B-13E9AC089114}"/>
              </a:ext>
            </a:extLst>
          </p:cNvPr>
          <p:cNvCxnSpPr>
            <a:cxnSpLocks/>
          </p:cNvCxnSpPr>
          <p:nvPr/>
        </p:nvCxnSpPr>
        <p:spPr>
          <a:xfrm flipV="1">
            <a:off x="4697113" y="2399077"/>
            <a:ext cx="0" cy="293838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5BD678B-9061-F94A-A110-E63019CAAD10}"/>
              </a:ext>
            </a:extLst>
          </p:cNvPr>
          <p:cNvCxnSpPr>
            <a:cxnSpLocks/>
          </p:cNvCxnSpPr>
          <p:nvPr/>
        </p:nvCxnSpPr>
        <p:spPr>
          <a:xfrm>
            <a:off x="6835226" y="5467304"/>
            <a:ext cx="0" cy="207439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2071ED9-2F8D-7DDA-DDD4-60CFED65D1B9}"/>
              </a:ext>
            </a:extLst>
          </p:cNvPr>
          <p:cNvCxnSpPr/>
          <p:nvPr/>
        </p:nvCxnSpPr>
        <p:spPr>
          <a:xfrm>
            <a:off x="3995298" y="4959546"/>
            <a:ext cx="351680" cy="0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04BEA0EB-C2C7-DDF4-EA42-DDB5E2BB47AB}"/>
              </a:ext>
            </a:extLst>
          </p:cNvPr>
          <p:cNvSpPr/>
          <p:nvPr/>
        </p:nvSpPr>
        <p:spPr>
          <a:xfrm>
            <a:off x="3495135" y="4237525"/>
            <a:ext cx="1102298" cy="7220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600" dirty="0" err="1">
                <a:solidFill>
                  <a:schemeClr val="tx1"/>
                </a:solidFill>
                <a:cs typeface="Cambria Math"/>
              </a:rPr>
              <a:t>b</a:t>
            </a:r>
            <a:r>
              <a:rPr lang="en-US" sz="2600" baseline="-25000" dirty="0" err="1">
                <a:solidFill>
                  <a:schemeClr val="tx1"/>
                </a:solidFill>
                <a:cs typeface="Cambria Math"/>
              </a:rPr>
              <a:t>H</a:t>
            </a:r>
            <a:endParaRPr lang="en-US" sz="2600" baseline="-25000" dirty="0">
              <a:solidFill>
                <a:schemeClr val="tx1"/>
              </a:solidFill>
              <a:cs typeface="Cambria Math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E3F7724-0821-19B4-8598-BC1808D836B1}"/>
              </a:ext>
            </a:extLst>
          </p:cNvPr>
          <p:cNvSpPr/>
          <p:nvPr/>
        </p:nvSpPr>
        <p:spPr>
          <a:xfrm>
            <a:off x="4465572" y="5179046"/>
            <a:ext cx="665662" cy="3779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400" dirty="0">
                <a:solidFill>
                  <a:schemeClr val="tx1"/>
                </a:solidFill>
                <a:sym typeface="Symbol" pitchFamily="2" charset="2"/>
              </a:rPr>
              <a:t></a:t>
            </a:r>
            <a:r>
              <a:rPr lang="en-GB" sz="2400" baseline="-25000" dirty="0">
                <a:solidFill>
                  <a:schemeClr val="tx1"/>
                </a:solidFill>
                <a:sym typeface="Symbol" pitchFamily="2" charset="2"/>
              </a:rPr>
              <a:t>H</a:t>
            </a:r>
            <a:endParaRPr lang="en-US" sz="2400" baseline="-25000" dirty="0">
              <a:solidFill>
                <a:schemeClr val="tx1"/>
              </a:solidFill>
              <a:cs typeface="Cambria Math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4E73339-2A88-5B7C-8B1D-94589271136B}"/>
              </a:ext>
            </a:extLst>
          </p:cNvPr>
          <p:cNvSpPr/>
          <p:nvPr/>
        </p:nvSpPr>
        <p:spPr>
          <a:xfrm>
            <a:off x="5946587" y="5113931"/>
            <a:ext cx="1229614" cy="7220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400" dirty="0">
                <a:solidFill>
                  <a:schemeClr val="tx1"/>
                </a:solidFill>
                <a:sym typeface="Symbol" pitchFamily="2" charset="2"/>
              </a:rPr>
              <a:t></a:t>
            </a:r>
            <a:r>
              <a:rPr lang="en-GB" sz="2400" baseline="-25000" dirty="0">
                <a:solidFill>
                  <a:schemeClr val="tx1"/>
                </a:solidFill>
                <a:sym typeface="Symbol" pitchFamily="2" charset="2"/>
              </a:rPr>
              <a:t>H</a:t>
            </a:r>
            <a:endParaRPr lang="en-US" sz="2400" baseline="-25000" dirty="0">
              <a:solidFill>
                <a:schemeClr val="tx1"/>
              </a:solidFill>
              <a:cs typeface="Cambria Math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1A6AB58-747B-0A4A-11B6-48A356317A17}"/>
              </a:ext>
            </a:extLst>
          </p:cNvPr>
          <p:cNvSpPr/>
          <p:nvPr/>
        </p:nvSpPr>
        <p:spPr>
          <a:xfrm>
            <a:off x="4453131" y="4282656"/>
            <a:ext cx="1001426" cy="971167"/>
          </a:xfrm>
          <a:prstGeom prst="rect">
            <a:avLst/>
          </a:prstGeom>
          <a:solidFill>
            <a:srgbClr val="00E867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  <a:cs typeface="Cambria Math"/>
              </a:rPr>
              <a:t>S</a:t>
            </a:r>
            <a:r>
              <a:rPr lang="en-US" sz="3600" baseline="-25000" dirty="0">
                <a:solidFill>
                  <a:schemeClr val="tx1"/>
                </a:solidFill>
                <a:cs typeface="Cambria Math"/>
              </a:rPr>
              <a:t>H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B29951E-4568-507F-E9A6-C3EFCA29AC55}"/>
              </a:ext>
            </a:extLst>
          </p:cNvPr>
          <p:cNvCxnSpPr/>
          <p:nvPr/>
        </p:nvCxnSpPr>
        <p:spPr>
          <a:xfrm>
            <a:off x="5672197" y="3271767"/>
            <a:ext cx="424010" cy="0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Curved Connector 10">
            <a:extLst>
              <a:ext uri="{FF2B5EF4-FFF2-40B4-BE49-F238E27FC236}">
                <a16:creationId xmlns:a16="http://schemas.microsoft.com/office/drawing/2014/main" id="{619D6006-0160-03FE-8D46-A4BAD649EC0C}"/>
              </a:ext>
            </a:extLst>
          </p:cNvPr>
          <p:cNvCxnSpPr>
            <a:cxnSpLocks/>
            <a:stCxn id="33" idx="2"/>
            <a:endCxn id="32" idx="0"/>
          </p:cNvCxnSpPr>
          <p:nvPr/>
        </p:nvCxnSpPr>
        <p:spPr>
          <a:xfrm rot="5400000">
            <a:off x="6016743" y="3524637"/>
            <a:ext cx="465590" cy="822099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2C1C9E60-BFBD-325A-70DB-37A1501D054E}"/>
              </a:ext>
            </a:extLst>
          </p:cNvPr>
          <p:cNvSpPr/>
          <p:nvPr/>
        </p:nvSpPr>
        <p:spPr>
          <a:xfrm>
            <a:off x="6159874" y="2731724"/>
            <a:ext cx="1001426" cy="971167"/>
          </a:xfrm>
          <a:prstGeom prst="rect">
            <a:avLst/>
          </a:prstGeom>
          <a:solidFill>
            <a:srgbClr val="FF9300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  <a:cs typeface="Cambria Math"/>
              </a:rPr>
              <a:t>I</a:t>
            </a:r>
            <a:r>
              <a:rPr lang="en-US" sz="3600" baseline="-25000" dirty="0">
                <a:solidFill>
                  <a:schemeClr val="tx1"/>
                </a:solidFill>
                <a:cs typeface="Cambria Math"/>
              </a:rPr>
              <a:t>D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CDEAADA-E4DB-409B-3B6A-98626E1CBF6A}"/>
              </a:ext>
            </a:extLst>
          </p:cNvPr>
          <p:cNvSpPr/>
          <p:nvPr/>
        </p:nvSpPr>
        <p:spPr>
          <a:xfrm>
            <a:off x="4453898" y="2736488"/>
            <a:ext cx="1001426" cy="971167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  <a:cs typeface="Cambria Math"/>
              </a:rPr>
              <a:t>S</a:t>
            </a:r>
            <a:r>
              <a:rPr lang="en-US" sz="3600" baseline="-25000" dirty="0">
                <a:solidFill>
                  <a:schemeClr val="tx1"/>
                </a:solidFill>
                <a:cs typeface="Cambria Math"/>
              </a:rPr>
              <a:t>D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9CD5137E-A829-7F87-2677-510EB765F44A}"/>
              </a:ext>
            </a:extLst>
          </p:cNvPr>
          <p:cNvCxnSpPr/>
          <p:nvPr/>
        </p:nvCxnSpPr>
        <p:spPr>
          <a:xfrm>
            <a:off x="3990350" y="3192191"/>
            <a:ext cx="351680" cy="0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7DA12FC4-8A09-6946-441F-64808219808E}"/>
              </a:ext>
            </a:extLst>
          </p:cNvPr>
          <p:cNvSpPr/>
          <p:nvPr/>
        </p:nvSpPr>
        <p:spPr>
          <a:xfrm>
            <a:off x="3589097" y="2589040"/>
            <a:ext cx="1102298" cy="7220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600" dirty="0" err="1">
                <a:solidFill>
                  <a:schemeClr val="tx1"/>
                </a:solidFill>
                <a:cs typeface="Cambria Math"/>
              </a:rPr>
              <a:t>b</a:t>
            </a:r>
            <a:r>
              <a:rPr lang="en-US" sz="2600" baseline="-25000" dirty="0" err="1">
                <a:solidFill>
                  <a:schemeClr val="tx1"/>
                </a:solidFill>
                <a:cs typeface="Cambria Math"/>
              </a:rPr>
              <a:t>D</a:t>
            </a:r>
            <a:endParaRPr lang="en-US" sz="2600" baseline="-25000" dirty="0">
              <a:solidFill>
                <a:schemeClr val="tx1"/>
              </a:solidFill>
              <a:cs typeface="Cambria Math"/>
            </a:endParaRP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A61621B-64AE-D435-D155-BF42F29F5F75}"/>
              </a:ext>
            </a:extLst>
          </p:cNvPr>
          <p:cNvCxnSpPr>
            <a:cxnSpLocks/>
          </p:cNvCxnSpPr>
          <p:nvPr/>
        </p:nvCxnSpPr>
        <p:spPr>
          <a:xfrm flipV="1">
            <a:off x="6755830" y="2383073"/>
            <a:ext cx="0" cy="258227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A6B1A347-373E-A32A-3B73-BEAE1B435A9A}"/>
              </a:ext>
            </a:extLst>
          </p:cNvPr>
          <p:cNvSpPr/>
          <p:nvPr/>
        </p:nvSpPr>
        <p:spPr>
          <a:xfrm>
            <a:off x="6417174" y="2127605"/>
            <a:ext cx="1229614" cy="7220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400" dirty="0">
                <a:solidFill>
                  <a:schemeClr val="tx1"/>
                </a:solidFill>
                <a:sym typeface="Symbol" pitchFamily="2" charset="2"/>
              </a:rPr>
              <a:t></a:t>
            </a:r>
            <a:r>
              <a:rPr lang="en-GB" sz="2400" baseline="-25000" dirty="0">
                <a:solidFill>
                  <a:schemeClr val="tx1"/>
                </a:solidFill>
                <a:sym typeface="Symbol" pitchFamily="2" charset="2"/>
              </a:rPr>
              <a:t>D</a:t>
            </a:r>
            <a:endParaRPr lang="en-US" sz="2400" baseline="-25000" dirty="0">
              <a:solidFill>
                <a:schemeClr val="tx1"/>
              </a:solidFill>
              <a:cs typeface="Cambria Math"/>
            </a:endParaRP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860F1BD5-0FE9-D027-6D6D-74994F0E6393}"/>
              </a:ext>
            </a:extLst>
          </p:cNvPr>
          <p:cNvCxnSpPr>
            <a:cxnSpLocks/>
          </p:cNvCxnSpPr>
          <p:nvPr/>
        </p:nvCxnSpPr>
        <p:spPr>
          <a:xfrm>
            <a:off x="5147484" y="5322812"/>
            <a:ext cx="0" cy="294860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B56A5EDA-7B44-54E3-E87D-3AD9CEC48B4D}"/>
              </a:ext>
            </a:extLst>
          </p:cNvPr>
          <p:cNvSpPr/>
          <p:nvPr/>
        </p:nvSpPr>
        <p:spPr>
          <a:xfrm>
            <a:off x="4375731" y="2110514"/>
            <a:ext cx="1229614" cy="7220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400" dirty="0">
                <a:solidFill>
                  <a:schemeClr val="tx1"/>
                </a:solidFill>
                <a:sym typeface="Symbol" pitchFamily="2" charset="2"/>
              </a:rPr>
              <a:t></a:t>
            </a:r>
            <a:r>
              <a:rPr lang="en-GB" sz="2400" baseline="-25000" dirty="0">
                <a:solidFill>
                  <a:schemeClr val="tx1"/>
                </a:solidFill>
                <a:sym typeface="Symbol" pitchFamily="2" charset="2"/>
              </a:rPr>
              <a:t>D</a:t>
            </a:r>
            <a:endParaRPr lang="en-US" sz="2400" baseline="-25000" dirty="0">
              <a:solidFill>
                <a:schemeClr val="tx1"/>
              </a:solidFill>
              <a:cs typeface="Cambria Math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55B56EB5-893F-06E9-F4A5-0F4D47F0C864}"/>
              </a:ext>
            </a:extLst>
          </p:cNvPr>
          <p:cNvSpPr/>
          <p:nvPr/>
        </p:nvSpPr>
        <p:spPr>
          <a:xfrm>
            <a:off x="5283961" y="2594660"/>
            <a:ext cx="1102298" cy="7220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sz="2600" dirty="0">
                <a:solidFill>
                  <a:schemeClr val="tx1"/>
                </a:solidFill>
                <a:cs typeface="Cambria Math"/>
              </a:rPr>
              <a:t>β</a:t>
            </a:r>
            <a:r>
              <a:rPr lang="en-US" sz="2600" baseline="-25000" dirty="0">
                <a:solidFill>
                  <a:schemeClr val="tx1"/>
                </a:solidFill>
                <a:cs typeface="Cambria Math"/>
              </a:rPr>
              <a:t>D</a:t>
            </a:r>
          </a:p>
        </p:txBody>
      </p:sp>
      <p:pic>
        <p:nvPicPr>
          <p:cNvPr id="44" name="Graphic 43" descr="Woman with solid fill">
            <a:extLst>
              <a:ext uri="{FF2B5EF4-FFF2-40B4-BE49-F238E27FC236}">
                <a16:creationId xmlns:a16="http://schemas.microsoft.com/office/drawing/2014/main" id="{EBCF59BE-6601-9554-A0A5-E19ABD7397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584580" y="4229086"/>
            <a:ext cx="914400" cy="914400"/>
          </a:xfrm>
          <a:prstGeom prst="rect">
            <a:avLst/>
          </a:prstGeom>
        </p:spPr>
      </p:pic>
      <p:pic>
        <p:nvPicPr>
          <p:cNvPr id="48" name="Graphic 47" descr="Puppy 2 with solid fill">
            <a:extLst>
              <a:ext uri="{FF2B5EF4-FFF2-40B4-BE49-F238E27FC236}">
                <a16:creationId xmlns:a16="http://schemas.microsoft.com/office/drawing/2014/main" id="{A99EEF53-AFF9-BA2D-2CAE-49A0D827DA3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824013" y="2814324"/>
            <a:ext cx="914400" cy="914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5D5B3933-243E-FAAD-4BE3-0B6025B77C00}"/>
                  </a:ext>
                </a:extLst>
              </p:cNvPr>
              <p:cNvSpPr/>
              <p:nvPr/>
            </p:nvSpPr>
            <p:spPr>
              <a:xfrm>
                <a:off x="6971703" y="2652286"/>
                <a:ext cx="1102298" cy="72202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mbria Math"/>
                            </a:rPr>
                            <m:t>𝛼</m:t>
                          </m:r>
                        </m:e>
                        <m:sub>
                          <m:r>
                            <a:rPr lang="en-US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</m:oMath>
                  </m:oMathPara>
                </a14:m>
                <a:endParaRPr lang="en-US" sz="2600" dirty="0">
                  <a:solidFill>
                    <a:schemeClr val="tx1"/>
                  </a:solidFill>
                  <a:cs typeface="Cambria Math"/>
                </a:endParaRPr>
              </a:p>
            </p:txBody>
          </p:sp>
        </mc:Choice>
        <mc:Fallback xmlns="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5D5B3933-243E-FAAD-4BE3-0B6025B77C0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1703" y="2652286"/>
                <a:ext cx="1102298" cy="72202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3AD37D7B-BBC5-EA5D-E394-1D583F98339F}"/>
              </a:ext>
            </a:extLst>
          </p:cNvPr>
          <p:cNvCxnSpPr/>
          <p:nvPr/>
        </p:nvCxnSpPr>
        <p:spPr>
          <a:xfrm>
            <a:off x="7246031" y="3311061"/>
            <a:ext cx="424010" cy="0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164F7ECC-C32A-3DBE-7FB2-0504CDC04F4B}"/>
                  </a:ext>
                </a:extLst>
              </p:cNvPr>
              <p:cNvSpPr/>
              <p:nvPr/>
            </p:nvSpPr>
            <p:spPr>
              <a:xfrm>
                <a:off x="6953046" y="4180023"/>
                <a:ext cx="1102298" cy="72202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mbria Math"/>
                            </a:rPr>
                            <m:t>𝛼</m:t>
                          </m:r>
                        </m:e>
                        <m:sub>
                          <m:r>
                            <a:rPr lang="en-US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</m:oMath>
                  </m:oMathPara>
                </a14:m>
                <a:endParaRPr lang="en-US" sz="2600" dirty="0">
                  <a:solidFill>
                    <a:schemeClr val="tx1"/>
                  </a:solidFill>
                  <a:cs typeface="Cambria Math"/>
                </a:endParaRPr>
              </a:p>
            </p:txBody>
          </p:sp>
        </mc:Choice>
        <mc:Fallback xmlns="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164F7ECC-C32A-3DBE-7FB2-0504CDC04F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3046" y="4180023"/>
                <a:ext cx="1102298" cy="72202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Title 1">
            <a:extLst>
              <a:ext uri="{FF2B5EF4-FFF2-40B4-BE49-F238E27FC236}">
                <a16:creationId xmlns:a16="http://schemas.microsoft.com/office/drawing/2014/main" id="{2A75AD4E-310C-1BD3-9983-628712022738}"/>
              </a:ext>
            </a:extLst>
          </p:cNvPr>
          <p:cNvSpPr txBox="1">
            <a:spLocks/>
          </p:cNvSpPr>
          <p:nvPr/>
        </p:nvSpPr>
        <p:spPr>
          <a:xfrm>
            <a:off x="1544335" y="2486687"/>
            <a:ext cx="244837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300" b="1" dirty="0">
                <a:solidFill>
                  <a:schemeClr val="accent5">
                    <a:lumMod val="75000"/>
                  </a:schemeClr>
                </a:solidFill>
                <a:latin typeface="+mn-lt"/>
              </a:rPr>
              <a:t>wildlife reservoir 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07850C6-9D14-AAED-D426-0851685F915B}"/>
              </a:ext>
            </a:extLst>
          </p:cNvPr>
          <p:cNvSpPr txBox="1"/>
          <p:nvPr/>
        </p:nvSpPr>
        <p:spPr>
          <a:xfrm>
            <a:off x="1595302" y="4765536"/>
            <a:ext cx="231446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rgbClr val="C00000"/>
                </a:solidFill>
                <a:latin typeface="+mn-lt"/>
              </a:rPr>
              <a:t>spillover human host</a:t>
            </a:r>
          </a:p>
        </p:txBody>
      </p:sp>
      <p:cxnSp>
        <p:nvCxnSpPr>
          <p:cNvPr id="56" name="Curved Connector 55">
            <a:extLst>
              <a:ext uri="{FF2B5EF4-FFF2-40B4-BE49-F238E27FC236}">
                <a16:creationId xmlns:a16="http://schemas.microsoft.com/office/drawing/2014/main" id="{FB3D648C-0A0A-442B-C9FF-DABC167961C4}"/>
              </a:ext>
            </a:extLst>
          </p:cNvPr>
          <p:cNvCxnSpPr>
            <a:cxnSpLocks/>
            <a:endCxn id="42" idx="0"/>
          </p:cNvCxnSpPr>
          <p:nvPr/>
        </p:nvCxnSpPr>
        <p:spPr>
          <a:xfrm rot="10800000">
            <a:off x="5835110" y="2594661"/>
            <a:ext cx="791718" cy="95175"/>
          </a:xfrm>
          <a:prstGeom prst="curvedConnector4">
            <a:avLst>
              <a:gd name="adj1" fmla="val 6135"/>
              <a:gd name="adj2" fmla="val 340189"/>
            </a:avLst>
          </a:prstGeom>
          <a:ln w="381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1CCD73FB-3ABE-2841-2278-E0B562D88068}"/>
              </a:ext>
            </a:extLst>
          </p:cNvPr>
          <p:cNvSpPr txBox="1"/>
          <p:nvPr/>
        </p:nvSpPr>
        <p:spPr>
          <a:xfrm>
            <a:off x="-172946" y="6273225"/>
            <a:ext cx="231446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+mn-lt"/>
              </a:rPr>
              <a:t>ex: rabies</a:t>
            </a:r>
            <a:endParaRPr lang="en-US" sz="3200" b="1" dirty="0">
              <a:solidFill>
                <a:srgbClr val="C00000"/>
              </a:solidFill>
              <a:latin typeface="+mn-lt"/>
            </a:endParaRPr>
          </a:p>
        </p:txBody>
      </p:sp>
      <p:cxnSp>
        <p:nvCxnSpPr>
          <p:cNvPr id="65" name="Curved Connector 64">
            <a:extLst>
              <a:ext uri="{FF2B5EF4-FFF2-40B4-BE49-F238E27FC236}">
                <a16:creationId xmlns:a16="http://schemas.microsoft.com/office/drawing/2014/main" id="{DE990674-D4E0-32D1-8725-9CBB8F5D79FB}"/>
              </a:ext>
            </a:extLst>
          </p:cNvPr>
          <p:cNvCxnSpPr>
            <a:stCxn id="53" idx="1"/>
            <a:endCxn id="55" idx="1"/>
          </p:cNvCxnSpPr>
          <p:nvPr/>
        </p:nvCxnSpPr>
        <p:spPr>
          <a:xfrm rot="10800000" flipH="1" flipV="1">
            <a:off x="1544334" y="3149469"/>
            <a:ext cx="50967" cy="2154676"/>
          </a:xfrm>
          <a:prstGeom prst="curvedConnector3">
            <a:avLst>
              <a:gd name="adj1" fmla="val -448526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56F503F2-871E-F7C3-C2CB-B27E52C7B719}"/>
              </a:ext>
            </a:extLst>
          </p:cNvPr>
          <p:cNvSpPr txBox="1"/>
          <p:nvPr/>
        </p:nvSpPr>
        <p:spPr>
          <a:xfrm>
            <a:off x="952154" y="3872864"/>
            <a:ext cx="231446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i="1" dirty="0"/>
              <a:t>d</a:t>
            </a:r>
            <a:r>
              <a:rPr lang="en-US" sz="2000" i="1" dirty="0">
                <a:latin typeface="+mn-lt"/>
              </a:rPr>
              <a:t>irection of transmission</a:t>
            </a:r>
            <a:endParaRPr lang="en-US" sz="2000" b="1" i="1" dirty="0">
              <a:solidFill>
                <a:srgbClr val="C0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9369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2B91A0-78ED-EBC0-64F7-17C15B3D1E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51DB21-B904-BCDE-BBEB-CE6778F77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1148" y="381520"/>
            <a:ext cx="9123560" cy="1325563"/>
          </a:xfrm>
        </p:spPr>
        <p:txBody>
          <a:bodyPr>
            <a:noAutofit/>
          </a:bodyPr>
          <a:lstStyle/>
          <a:p>
            <a:pPr algn="ctr"/>
            <a:r>
              <a:rPr lang="en-US" sz="3500" b="1" dirty="0">
                <a:solidFill>
                  <a:srgbClr val="AC50F3"/>
                </a:solidFill>
                <a:latin typeface="+mn-lt"/>
              </a:rPr>
              <a:t>Zoonoses</a:t>
            </a:r>
            <a:r>
              <a:rPr lang="en-US" sz="3500" dirty="0">
                <a:latin typeface="+mn-lt"/>
              </a:rPr>
              <a:t> are pathogens transmitted from a </a:t>
            </a:r>
            <a:r>
              <a:rPr lang="en-US" sz="3500" b="1" dirty="0">
                <a:solidFill>
                  <a:schemeClr val="accent5">
                    <a:lumMod val="75000"/>
                  </a:schemeClr>
                </a:solidFill>
                <a:latin typeface="+mn-lt"/>
              </a:rPr>
              <a:t>wildlife reservoir</a:t>
            </a:r>
            <a:r>
              <a:rPr lang="en-US" sz="3500" dirty="0">
                <a:solidFill>
                  <a:schemeClr val="accent5">
                    <a:lumMod val="75000"/>
                  </a:schemeClr>
                </a:solidFill>
                <a:latin typeface="+mn-lt"/>
              </a:rPr>
              <a:t> </a:t>
            </a:r>
            <a:r>
              <a:rPr lang="en-US" sz="3500" dirty="0">
                <a:latin typeface="+mn-lt"/>
              </a:rPr>
              <a:t>to a </a:t>
            </a:r>
            <a:r>
              <a:rPr lang="en-US" sz="3500" b="1" dirty="0">
                <a:solidFill>
                  <a:srgbClr val="C00000"/>
                </a:solidFill>
                <a:latin typeface="+mn-lt"/>
              </a:rPr>
              <a:t>spillover</a:t>
            </a:r>
            <a:r>
              <a:rPr lang="en-US" sz="3500" dirty="0">
                <a:latin typeface="+mn-lt"/>
              </a:rPr>
              <a:t> </a:t>
            </a:r>
            <a:r>
              <a:rPr lang="en-US" sz="3500" b="1" dirty="0">
                <a:solidFill>
                  <a:srgbClr val="C00000"/>
                </a:solidFill>
                <a:latin typeface="+mn-lt"/>
              </a:rPr>
              <a:t>human</a:t>
            </a:r>
            <a:r>
              <a:rPr lang="en-US" sz="3500" dirty="0">
                <a:latin typeface="+mn-lt"/>
              </a:rPr>
              <a:t> host.</a:t>
            </a:r>
            <a:endParaRPr lang="en-US" sz="3500" b="1" dirty="0">
              <a:solidFill>
                <a:srgbClr val="C00000"/>
              </a:solidFill>
              <a:latin typeface="+mn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FB55C7B-E667-8699-5AD0-C9CAB5FC3CA1}"/>
              </a:ext>
            </a:extLst>
          </p:cNvPr>
          <p:cNvSpPr txBox="1"/>
          <p:nvPr/>
        </p:nvSpPr>
        <p:spPr>
          <a:xfrm>
            <a:off x="8944132" y="6582338"/>
            <a:ext cx="33727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Haydon et al. 2002. </a:t>
            </a:r>
            <a:r>
              <a:rPr lang="en-US" sz="1200" i="1" dirty="0"/>
              <a:t>Emerging Infectious Diseases.</a:t>
            </a:r>
            <a:endParaRPr lang="en-US" sz="1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5A306A0-C6C3-12FC-A455-05A77D0EC657}"/>
              </a:ext>
            </a:extLst>
          </p:cNvPr>
          <p:cNvSpPr txBox="1"/>
          <p:nvPr/>
        </p:nvSpPr>
        <p:spPr>
          <a:xfrm>
            <a:off x="9103552" y="2778389"/>
            <a:ext cx="2895601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rgbClr val="AC50F3"/>
                </a:solidFill>
              </a:rPr>
              <a:t>Typically modeled with the reservoir as a distinct state variable!</a:t>
            </a:r>
          </a:p>
        </p:txBody>
      </p:sp>
      <p:graphicFrame>
        <p:nvGraphicFramePr>
          <p:cNvPr id="27" name="Object 26">
            <a:extLst>
              <a:ext uri="{FF2B5EF4-FFF2-40B4-BE49-F238E27FC236}">
                <a16:creationId xmlns:a16="http://schemas.microsoft.com/office/drawing/2014/main" id="{201F742C-ED90-2AB4-1DD7-707038FB20B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620067" y="2444105"/>
          <a:ext cx="135763" cy="1971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14300" imgH="165100" progId="Equation.3">
                  <p:embed/>
                </p:oleObj>
              </mc:Choice>
              <mc:Fallback>
                <p:oleObj name="Equation" r:id="rId3" imgW="114300" imgH="165100" progId="Equation.3">
                  <p:embed/>
                  <p:pic>
                    <p:nvPicPr>
                      <p:cNvPr id="27" name="Object 26">
                        <a:extLst>
                          <a:ext uri="{FF2B5EF4-FFF2-40B4-BE49-F238E27FC236}">
                            <a16:creationId xmlns:a16="http://schemas.microsoft.com/office/drawing/2014/main" id="{201F742C-ED90-2AB4-1DD7-707038FB20B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620067" y="2444105"/>
                        <a:ext cx="135763" cy="1971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" name="Rectangle 31">
            <a:extLst>
              <a:ext uri="{FF2B5EF4-FFF2-40B4-BE49-F238E27FC236}">
                <a16:creationId xmlns:a16="http://schemas.microsoft.com/office/drawing/2014/main" id="{4C3C3CCC-3521-47A9-5B72-01B8DE775703}"/>
              </a:ext>
            </a:extLst>
          </p:cNvPr>
          <p:cNvSpPr/>
          <p:nvPr/>
        </p:nvSpPr>
        <p:spPr>
          <a:xfrm>
            <a:off x="5287339" y="4168481"/>
            <a:ext cx="1102298" cy="7220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sz="2600" dirty="0">
                <a:solidFill>
                  <a:schemeClr val="tx1"/>
                </a:solidFill>
                <a:cs typeface="Cambria Math"/>
              </a:rPr>
              <a:t>β</a:t>
            </a:r>
            <a:r>
              <a:rPr lang="en-US" sz="2600" baseline="-25000" dirty="0">
                <a:solidFill>
                  <a:schemeClr val="tx1"/>
                </a:solidFill>
                <a:cs typeface="Cambria Math"/>
              </a:rPr>
              <a:t>H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DA2B38E-9128-E855-E97C-BA16384E3466}"/>
              </a:ext>
            </a:extLst>
          </p:cNvPr>
          <p:cNvCxnSpPr/>
          <p:nvPr/>
        </p:nvCxnSpPr>
        <p:spPr>
          <a:xfrm>
            <a:off x="5598976" y="4805039"/>
            <a:ext cx="424010" cy="0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D6BC2DA-C0A5-E395-4E09-A8BCBA905EFF}"/>
              </a:ext>
            </a:extLst>
          </p:cNvPr>
          <p:cNvCxnSpPr>
            <a:cxnSpLocks/>
          </p:cNvCxnSpPr>
          <p:nvPr/>
        </p:nvCxnSpPr>
        <p:spPr>
          <a:xfrm>
            <a:off x="7220713" y="4832514"/>
            <a:ext cx="424010" cy="0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457D249F-0757-CD5D-515F-F3594912E003}"/>
              </a:ext>
            </a:extLst>
          </p:cNvPr>
          <p:cNvSpPr/>
          <p:nvPr/>
        </p:nvSpPr>
        <p:spPr>
          <a:xfrm>
            <a:off x="6126115" y="4299382"/>
            <a:ext cx="1001426" cy="971168"/>
          </a:xfrm>
          <a:prstGeom prst="rect">
            <a:avLst/>
          </a:prstGeom>
          <a:solidFill>
            <a:srgbClr val="FF6666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  <a:cs typeface="Cambria Math"/>
              </a:rPr>
              <a:t>I</a:t>
            </a:r>
            <a:r>
              <a:rPr lang="en-US" sz="3600" baseline="-25000" dirty="0">
                <a:solidFill>
                  <a:schemeClr val="tx1"/>
                </a:solidFill>
                <a:cs typeface="Cambria Math"/>
              </a:rPr>
              <a:t>H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7A6CC0E-96E1-C857-F7D4-A575AB2B48F0}"/>
              </a:ext>
            </a:extLst>
          </p:cNvPr>
          <p:cNvCxnSpPr>
            <a:cxnSpLocks/>
          </p:cNvCxnSpPr>
          <p:nvPr/>
        </p:nvCxnSpPr>
        <p:spPr>
          <a:xfrm flipV="1">
            <a:off x="4697113" y="2399077"/>
            <a:ext cx="0" cy="293838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FA039AE-7315-8553-8708-AA5A32A95695}"/>
              </a:ext>
            </a:extLst>
          </p:cNvPr>
          <p:cNvCxnSpPr>
            <a:cxnSpLocks/>
          </p:cNvCxnSpPr>
          <p:nvPr/>
        </p:nvCxnSpPr>
        <p:spPr>
          <a:xfrm>
            <a:off x="6835226" y="5467304"/>
            <a:ext cx="0" cy="207439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E876BF2-2F5C-7805-D19F-D16755637F40}"/>
              </a:ext>
            </a:extLst>
          </p:cNvPr>
          <p:cNvCxnSpPr/>
          <p:nvPr/>
        </p:nvCxnSpPr>
        <p:spPr>
          <a:xfrm>
            <a:off x="3995298" y="4959546"/>
            <a:ext cx="351680" cy="0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D2B057DD-6780-A164-961A-1B6B9AD4B7B3}"/>
              </a:ext>
            </a:extLst>
          </p:cNvPr>
          <p:cNvSpPr/>
          <p:nvPr/>
        </p:nvSpPr>
        <p:spPr>
          <a:xfrm>
            <a:off x="3495135" y="4237525"/>
            <a:ext cx="1102298" cy="7220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600" dirty="0" err="1">
                <a:solidFill>
                  <a:schemeClr val="tx1"/>
                </a:solidFill>
                <a:cs typeface="Cambria Math"/>
              </a:rPr>
              <a:t>b</a:t>
            </a:r>
            <a:r>
              <a:rPr lang="en-US" sz="2600" baseline="-25000" dirty="0" err="1">
                <a:solidFill>
                  <a:schemeClr val="tx1"/>
                </a:solidFill>
                <a:cs typeface="Cambria Math"/>
              </a:rPr>
              <a:t>H</a:t>
            </a:r>
            <a:endParaRPr lang="en-US" sz="2600" baseline="-25000" dirty="0">
              <a:solidFill>
                <a:schemeClr val="tx1"/>
              </a:solidFill>
              <a:cs typeface="Cambria Math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7BDDCEE-7066-48A5-5FE5-67732A9BC148}"/>
              </a:ext>
            </a:extLst>
          </p:cNvPr>
          <p:cNvSpPr/>
          <p:nvPr/>
        </p:nvSpPr>
        <p:spPr>
          <a:xfrm>
            <a:off x="4465572" y="5179046"/>
            <a:ext cx="665662" cy="3779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400" dirty="0">
                <a:solidFill>
                  <a:schemeClr val="tx1"/>
                </a:solidFill>
                <a:sym typeface="Symbol" pitchFamily="2" charset="2"/>
              </a:rPr>
              <a:t></a:t>
            </a:r>
            <a:r>
              <a:rPr lang="en-GB" sz="2400" baseline="-25000" dirty="0">
                <a:solidFill>
                  <a:schemeClr val="tx1"/>
                </a:solidFill>
                <a:sym typeface="Symbol" pitchFamily="2" charset="2"/>
              </a:rPr>
              <a:t>H</a:t>
            </a:r>
            <a:endParaRPr lang="en-US" sz="2400" baseline="-25000" dirty="0">
              <a:solidFill>
                <a:schemeClr val="tx1"/>
              </a:solidFill>
              <a:cs typeface="Cambria Math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C7465CA-E777-7010-88D7-CBE10011FE11}"/>
              </a:ext>
            </a:extLst>
          </p:cNvPr>
          <p:cNvSpPr/>
          <p:nvPr/>
        </p:nvSpPr>
        <p:spPr>
          <a:xfrm>
            <a:off x="5946587" y="5113931"/>
            <a:ext cx="1229614" cy="7220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400" dirty="0">
                <a:solidFill>
                  <a:schemeClr val="tx1"/>
                </a:solidFill>
                <a:sym typeface="Symbol" pitchFamily="2" charset="2"/>
              </a:rPr>
              <a:t></a:t>
            </a:r>
            <a:r>
              <a:rPr lang="en-GB" sz="2400" baseline="-25000" dirty="0">
                <a:solidFill>
                  <a:schemeClr val="tx1"/>
                </a:solidFill>
                <a:sym typeface="Symbol" pitchFamily="2" charset="2"/>
              </a:rPr>
              <a:t>H</a:t>
            </a:r>
            <a:endParaRPr lang="en-US" sz="2400" baseline="-25000" dirty="0">
              <a:solidFill>
                <a:schemeClr val="tx1"/>
              </a:solidFill>
              <a:cs typeface="Cambria Math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85AF485-1569-25A9-77F6-308AA5AFE492}"/>
              </a:ext>
            </a:extLst>
          </p:cNvPr>
          <p:cNvSpPr/>
          <p:nvPr/>
        </p:nvSpPr>
        <p:spPr>
          <a:xfrm>
            <a:off x="4453131" y="4282656"/>
            <a:ext cx="1001426" cy="971167"/>
          </a:xfrm>
          <a:prstGeom prst="rect">
            <a:avLst/>
          </a:prstGeom>
          <a:solidFill>
            <a:srgbClr val="00E867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  <a:cs typeface="Cambria Math"/>
              </a:rPr>
              <a:t>S</a:t>
            </a:r>
            <a:r>
              <a:rPr lang="en-US" sz="3600" baseline="-25000" dirty="0">
                <a:solidFill>
                  <a:schemeClr val="tx1"/>
                </a:solidFill>
                <a:cs typeface="Cambria Math"/>
              </a:rPr>
              <a:t>H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B64C121-497E-60F0-E4D4-27C679637B02}"/>
              </a:ext>
            </a:extLst>
          </p:cNvPr>
          <p:cNvCxnSpPr/>
          <p:nvPr/>
        </p:nvCxnSpPr>
        <p:spPr>
          <a:xfrm>
            <a:off x="5672197" y="3271767"/>
            <a:ext cx="424010" cy="0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Curved Connector 10">
            <a:extLst>
              <a:ext uri="{FF2B5EF4-FFF2-40B4-BE49-F238E27FC236}">
                <a16:creationId xmlns:a16="http://schemas.microsoft.com/office/drawing/2014/main" id="{49E42FB6-D054-14F8-6160-D5E1F74F83C9}"/>
              </a:ext>
            </a:extLst>
          </p:cNvPr>
          <p:cNvCxnSpPr>
            <a:cxnSpLocks/>
            <a:stCxn id="33" idx="2"/>
            <a:endCxn id="32" idx="0"/>
          </p:cNvCxnSpPr>
          <p:nvPr/>
        </p:nvCxnSpPr>
        <p:spPr>
          <a:xfrm rot="5400000">
            <a:off x="6016743" y="3524637"/>
            <a:ext cx="465590" cy="822099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AE50FAB9-4933-533A-B347-2F6592FD8F80}"/>
              </a:ext>
            </a:extLst>
          </p:cNvPr>
          <p:cNvSpPr/>
          <p:nvPr/>
        </p:nvSpPr>
        <p:spPr>
          <a:xfrm>
            <a:off x="6159874" y="2731724"/>
            <a:ext cx="1001426" cy="971167"/>
          </a:xfrm>
          <a:prstGeom prst="rect">
            <a:avLst/>
          </a:prstGeom>
          <a:solidFill>
            <a:srgbClr val="FF9300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  <a:cs typeface="Cambria Math"/>
              </a:rPr>
              <a:t>I</a:t>
            </a:r>
            <a:r>
              <a:rPr lang="en-US" sz="3600" baseline="-25000" dirty="0">
                <a:solidFill>
                  <a:schemeClr val="tx1"/>
                </a:solidFill>
                <a:cs typeface="Cambria Math"/>
              </a:rPr>
              <a:t>D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23AE98D-9248-63FF-E698-EA71777C0B16}"/>
              </a:ext>
            </a:extLst>
          </p:cNvPr>
          <p:cNvSpPr/>
          <p:nvPr/>
        </p:nvSpPr>
        <p:spPr>
          <a:xfrm>
            <a:off x="4453898" y="2736488"/>
            <a:ext cx="1001426" cy="971167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  <a:cs typeface="Cambria Math"/>
              </a:rPr>
              <a:t>S</a:t>
            </a:r>
            <a:r>
              <a:rPr lang="en-US" sz="3600" baseline="-25000" dirty="0">
                <a:solidFill>
                  <a:schemeClr val="tx1"/>
                </a:solidFill>
                <a:cs typeface="Cambria Math"/>
              </a:rPr>
              <a:t>D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124D799-B431-F1CE-E2A8-7C2156052B53}"/>
              </a:ext>
            </a:extLst>
          </p:cNvPr>
          <p:cNvCxnSpPr/>
          <p:nvPr/>
        </p:nvCxnSpPr>
        <p:spPr>
          <a:xfrm>
            <a:off x="3990350" y="3192191"/>
            <a:ext cx="351680" cy="0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7D3E0576-57C4-55DF-EB61-F02740CA35AF}"/>
              </a:ext>
            </a:extLst>
          </p:cNvPr>
          <p:cNvSpPr/>
          <p:nvPr/>
        </p:nvSpPr>
        <p:spPr>
          <a:xfrm>
            <a:off x="3589097" y="2589040"/>
            <a:ext cx="1102298" cy="7220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600" dirty="0" err="1">
                <a:solidFill>
                  <a:schemeClr val="tx1"/>
                </a:solidFill>
                <a:cs typeface="Cambria Math"/>
              </a:rPr>
              <a:t>b</a:t>
            </a:r>
            <a:r>
              <a:rPr lang="en-US" sz="2600" baseline="-25000" dirty="0" err="1">
                <a:solidFill>
                  <a:schemeClr val="tx1"/>
                </a:solidFill>
                <a:cs typeface="Cambria Math"/>
              </a:rPr>
              <a:t>D</a:t>
            </a:r>
            <a:endParaRPr lang="en-US" sz="2600" baseline="-25000" dirty="0">
              <a:solidFill>
                <a:schemeClr val="tx1"/>
              </a:solidFill>
              <a:cs typeface="Cambria Math"/>
            </a:endParaRP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FA63D896-6997-C896-AAAB-7C76EB41833B}"/>
              </a:ext>
            </a:extLst>
          </p:cNvPr>
          <p:cNvCxnSpPr>
            <a:cxnSpLocks/>
          </p:cNvCxnSpPr>
          <p:nvPr/>
        </p:nvCxnSpPr>
        <p:spPr>
          <a:xfrm flipV="1">
            <a:off x="6755830" y="2383073"/>
            <a:ext cx="0" cy="258227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B92571FF-1896-8337-1532-366DBCCDB102}"/>
              </a:ext>
            </a:extLst>
          </p:cNvPr>
          <p:cNvSpPr/>
          <p:nvPr/>
        </p:nvSpPr>
        <p:spPr>
          <a:xfrm>
            <a:off x="6417174" y="2127605"/>
            <a:ext cx="1229614" cy="7220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400" dirty="0">
                <a:solidFill>
                  <a:schemeClr val="tx1"/>
                </a:solidFill>
                <a:sym typeface="Symbol" pitchFamily="2" charset="2"/>
              </a:rPr>
              <a:t></a:t>
            </a:r>
            <a:r>
              <a:rPr lang="en-GB" sz="2400" baseline="-25000" dirty="0">
                <a:solidFill>
                  <a:schemeClr val="tx1"/>
                </a:solidFill>
                <a:sym typeface="Symbol" pitchFamily="2" charset="2"/>
              </a:rPr>
              <a:t>D</a:t>
            </a:r>
            <a:endParaRPr lang="en-US" sz="2400" baseline="-25000" dirty="0">
              <a:solidFill>
                <a:schemeClr val="tx1"/>
              </a:solidFill>
              <a:cs typeface="Cambria Math"/>
            </a:endParaRP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9CB41281-74A1-3AE5-3E80-0ACCE0066E38}"/>
              </a:ext>
            </a:extLst>
          </p:cNvPr>
          <p:cNvCxnSpPr>
            <a:cxnSpLocks/>
          </p:cNvCxnSpPr>
          <p:nvPr/>
        </p:nvCxnSpPr>
        <p:spPr>
          <a:xfrm>
            <a:off x="5147484" y="5322812"/>
            <a:ext cx="0" cy="294860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ED30921D-C8E3-3072-93D3-9B826FEF8329}"/>
              </a:ext>
            </a:extLst>
          </p:cNvPr>
          <p:cNvSpPr/>
          <p:nvPr/>
        </p:nvSpPr>
        <p:spPr>
          <a:xfrm>
            <a:off x="4375731" y="2110514"/>
            <a:ext cx="1229614" cy="7220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400" dirty="0">
                <a:solidFill>
                  <a:schemeClr val="tx1"/>
                </a:solidFill>
                <a:sym typeface="Symbol" pitchFamily="2" charset="2"/>
              </a:rPr>
              <a:t></a:t>
            </a:r>
            <a:r>
              <a:rPr lang="en-GB" sz="2400" baseline="-25000" dirty="0">
                <a:solidFill>
                  <a:schemeClr val="tx1"/>
                </a:solidFill>
                <a:sym typeface="Symbol" pitchFamily="2" charset="2"/>
              </a:rPr>
              <a:t>D</a:t>
            </a:r>
            <a:endParaRPr lang="en-US" sz="2400" baseline="-25000" dirty="0">
              <a:solidFill>
                <a:schemeClr val="tx1"/>
              </a:solidFill>
              <a:cs typeface="Cambria Math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195FDEFB-80BD-E07B-A661-2082CB773AA5}"/>
              </a:ext>
            </a:extLst>
          </p:cNvPr>
          <p:cNvSpPr/>
          <p:nvPr/>
        </p:nvSpPr>
        <p:spPr>
          <a:xfrm>
            <a:off x="5283961" y="2594660"/>
            <a:ext cx="1102298" cy="7220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sz="2600" dirty="0">
                <a:solidFill>
                  <a:schemeClr val="tx1"/>
                </a:solidFill>
                <a:cs typeface="Cambria Math"/>
              </a:rPr>
              <a:t>β</a:t>
            </a:r>
            <a:r>
              <a:rPr lang="en-US" sz="2600" baseline="-25000" dirty="0">
                <a:solidFill>
                  <a:schemeClr val="tx1"/>
                </a:solidFill>
                <a:cs typeface="Cambria Math"/>
              </a:rPr>
              <a:t>D</a:t>
            </a:r>
          </a:p>
        </p:txBody>
      </p:sp>
      <p:pic>
        <p:nvPicPr>
          <p:cNvPr id="44" name="Graphic 43" descr="Woman with solid fill">
            <a:extLst>
              <a:ext uri="{FF2B5EF4-FFF2-40B4-BE49-F238E27FC236}">
                <a16:creationId xmlns:a16="http://schemas.microsoft.com/office/drawing/2014/main" id="{F698F958-5C99-FDA8-D297-E4B2C3C345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584580" y="4229086"/>
            <a:ext cx="914400" cy="914400"/>
          </a:xfrm>
          <a:prstGeom prst="rect">
            <a:avLst/>
          </a:prstGeom>
        </p:spPr>
      </p:pic>
      <p:pic>
        <p:nvPicPr>
          <p:cNvPr id="48" name="Graphic 47" descr="Puppy 2 with solid fill">
            <a:extLst>
              <a:ext uri="{FF2B5EF4-FFF2-40B4-BE49-F238E27FC236}">
                <a16:creationId xmlns:a16="http://schemas.microsoft.com/office/drawing/2014/main" id="{6A5A4B09-BED4-B7C8-565B-31B7C18C34C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824013" y="2814324"/>
            <a:ext cx="914400" cy="914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88BD8ED7-47AD-36ED-BBC4-A59E6DBD197E}"/>
                  </a:ext>
                </a:extLst>
              </p:cNvPr>
              <p:cNvSpPr/>
              <p:nvPr/>
            </p:nvSpPr>
            <p:spPr>
              <a:xfrm>
                <a:off x="6971703" y="2652286"/>
                <a:ext cx="1102298" cy="72202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mbria Math"/>
                            </a:rPr>
                            <m:t>𝛼</m:t>
                          </m:r>
                        </m:e>
                        <m:sub>
                          <m:r>
                            <a:rPr lang="en-US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</m:oMath>
                  </m:oMathPara>
                </a14:m>
                <a:endParaRPr lang="en-US" sz="2600" dirty="0">
                  <a:solidFill>
                    <a:schemeClr val="tx1"/>
                  </a:solidFill>
                  <a:cs typeface="Cambria Math"/>
                </a:endParaRPr>
              </a:p>
            </p:txBody>
          </p:sp>
        </mc:Choice>
        <mc:Fallback xmlns="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88BD8ED7-47AD-36ED-BBC4-A59E6DBD19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1703" y="2652286"/>
                <a:ext cx="1102298" cy="72202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5BCC63AC-5F50-1538-7D19-9E295A301C68}"/>
              </a:ext>
            </a:extLst>
          </p:cNvPr>
          <p:cNvCxnSpPr/>
          <p:nvPr/>
        </p:nvCxnSpPr>
        <p:spPr>
          <a:xfrm>
            <a:off x="7246031" y="3311061"/>
            <a:ext cx="424010" cy="0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0E592399-84FA-C4B3-1AF9-B34987CDCCBF}"/>
                  </a:ext>
                </a:extLst>
              </p:cNvPr>
              <p:cNvSpPr/>
              <p:nvPr/>
            </p:nvSpPr>
            <p:spPr>
              <a:xfrm>
                <a:off x="6953046" y="4180023"/>
                <a:ext cx="1102298" cy="72202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mbria Math"/>
                            </a:rPr>
                            <m:t>𝛼</m:t>
                          </m:r>
                        </m:e>
                        <m:sub>
                          <m:r>
                            <a:rPr lang="en-US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</m:oMath>
                  </m:oMathPara>
                </a14:m>
                <a:endParaRPr lang="en-US" sz="2600" dirty="0">
                  <a:solidFill>
                    <a:schemeClr val="tx1"/>
                  </a:solidFill>
                  <a:cs typeface="Cambria Math"/>
                </a:endParaRPr>
              </a:p>
            </p:txBody>
          </p:sp>
        </mc:Choice>
        <mc:Fallback xmlns="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0E592399-84FA-C4B3-1AF9-B34987CDCC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3046" y="4180023"/>
                <a:ext cx="1102298" cy="72202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Title 1">
            <a:extLst>
              <a:ext uri="{FF2B5EF4-FFF2-40B4-BE49-F238E27FC236}">
                <a16:creationId xmlns:a16="http://schemas.microsoft.com/office/drawing/2014/main" id="{F2C0A0BD-144C-4CB3-7F5B-121DE7BB114A}"/>
              </a:ext>
            </a:extLst>
          </p:cNvPr>
          <p:cNvSpPr txBox="1">
            <a:spLocks/>
          </p:cNvSpPr>
          <p:nvPr/>
        </p:nvSpPr>
        <p:spPr>
          <a:xfrm>
            <a:off x="1544335" y="2486687"/>
            <a:ext cx="244837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300" b="1" dirty="0">
                <a:solidFill>
                  <a:schemeClr val="accent5">
                    <a:lumMod val="75000"/>
                  </a:schemeClr>
                </a:solidFill>
                <a:latin typeface="+mn-lt"/>
              </a:rPr>
              <a:t>wildlife reservoir 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C779020-2CA5-F466-3F7F-04BE06DB993B}"/>
              </a:ext>
            </a:extLst>
          </p:cNvPr>
          <p:cNvSpPr txBox="1"/>
          <p:nvPr/>
        </p:nvSpPr>
        <p:spPr>
          <a:xfrm>
            <a:off x="1595302" y="4765536"/>
            <a:ext cx="231446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rgbClr val="C00000"/>
                </a:solidFill>
                <a:latin typeface="+mn-lt"/>
              </a:rPr>
              <a:t>spillover human host</a:t>
            </a:r>
          </a:p>
        </p:txBody>
      </p:sp>
      <p:cxnSp>
        <p:nvCxnSpPr>
          <p:cNvPr id="56" name="Curved Connector 55">
            <a:extLst>
              <a:ext uri="{FF2B5EF4-FFF2-40B4-BE49-F238E27FC236}">
                <a16:creationId xmlns:a16="http://schemas.microsoft.com/office/drawing/2014/main" id="{4F98A5D0-977E-B407-7287-57E7B1CFDCAD}"/>
              </a:ext>
            </a:extLst>
          </p:cNvPr>
          <p:cNvCxnSpPr>
            <a:cxnSpLocks/>
            <a:endCxn id="42" idx="0"/>
          </p:cNvCxnSpPr>
          <p:nvPr/>
        </p:nvCxnSpPr>
        <p:spPr>
          <a:xfrm rot="10800000">
            <a:off x="5835110" y="2594661"/>
            <a:ext cx="791718" cy="95175"/>
          </a:xfrm>
          <a:prstGeom prst="curvedConnector4">
            <a:avLst>
              <a:gd name="adj1" fmla="val 6135"/>
              <a:gd name="adj2" fmla="val 340189"/>
            </a:avLst>
          </a:prstGeom>
          <a:ln w="381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D3D5B3D0-58A5-38D3-B46E-6AED774A9487}"/>
              </a:ext>
            </a:extLst>
          </p:cNvPr>
          <p:cNvSpPr txBox="1"/>
          <p:nvPr/>
        </p:nvSpPr>
        <p:spPr>
          <a:xfrm>
            <a:off x="-172946" y="6273225"/>
            <a:ext cx="231446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+mn-lt"/>
              </a:rPr>
              <a:t>ex: rabies</a:t>
            </a:r>
            <a:endParaRPr lang="en-US" sz="3200" b="1" dirty="0">
              <a:solidFill>
                <a:srgbClr val="C00000"/>
              </a:solidFill>
              <a:latin typeface="+mn-lt"/>
            </a:endParaRPr>
          </a:p>
        </p:txBody>
      </p:sp>
      <p:cxnSp>
        <p:nvCxnSpPr>
          <p:cNvPr id="65" name="Curved Connector 64">
            <a:extLst>
              <a:ext uri="{FF2B5EF4-FFF2-40B4-BE49-F238E27FC236}">
                <a16:creationId xmlns:a16="http://schemas.microsoft.com/office/drawing/2014/main" id="{30ADB9FC-014E-C88C-2261-F78D867CDC7C}"/>
              </a:ext>
            </a:extLst>
          </p:cNvPr>
          <p:cNvCxnSpPr>
            <a:stCxn id="53" idx="1"/>
            <a:endCxn id="55" idx="1"/>
          </p:cNvCxnSpPr>
          <p:nvPr/>
        </p:nvCxnSpPr>
        <p:spPr>
          <a:xfrm rot="10800000" flipH="1" flipV="1">
            <a:off x="1544334" y="3149469"/>
            <a:ext cx="50967" cy="2154676"/>
          </a:xfrm>
          <a:prstGeom prst="curvedConnector3">
            <a:avLst>
              <a:gd name="adj1" fmla="val -448526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DB481CF3-FE34-62E0-467E-6241126DC668}"/>
              </a:ext>
            </a:extLst>
          </p:cNvPr>
          <p:cNvSpPr txBox="1"/>
          <p:nvPr/>
        </p:nvSpPr>
        <p:spPr>
          <a:xfrm>
            <a:off x="952154" y="3872864"/>
            <a:ext cx="231446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i="1" dirty="0"/>
              <a:t>d</a:t>
            </a:r>
            <a:r>
              <a:rPr lang="en-US" sz="2000" i="1" dirty="0">
                <a:latin typeface="+mn-lt"/>
              </a:rPr>
              <a:t>irection of transmission</a:t>
            </a:r>
            <a:endParaRPr lang="en-US" sz="2000" b="1" i="1" dirty="0">
              <a:solidFill>
                <a:srgbClr val="C0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754808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1E023F-94DD-F5DB-1CAB-A1EFD9C5A8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6830DA8-DA69-2C04-290C-C099A3B62395}"/>
              </a:ext>
            </a:extLst>
          </p:cNvPr>
          <p:cNvSpPr/>
          <p:nvPr/>
        </p:nvSpPr>
        <p:spPr>
          <a:xfrm>
            <a:off x="1844059" y="2095573"/>
            <a:ext cx="7081327" cy="1785408"/>
          </a:xfrm>
          <a:prstGeom prst="rect">
            <a:avLst/>
          </a:prstGeom>
          <a:solidFill>
            <a:srgbClr val="FFFF00">
              <a:alpha val="36471"/>
            </a:srgb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B74121-D4A3-931C-B526-7E8F26110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1148" y="381520"/>
            <a:ext cx="9123560" cy="1325563"/>
          </a:xfrm>
        </p:spPr>
        <p:txBody>
          <a:bodyPr>
            <a:noAutofit/>
          </a:bodyPr>
          <a:lstStyle/>
          <a:p>
            <a:pPr algn="ctr"/>
            <a:r>
              <a:rPr lang="en-US" sz="3500" b="1" dirty="0">
                <a:solidFill>
                  <a:srgbClr val="AC50F3"/>
                </a:solidFill>
                <a:latin typeface="+mn-lt"/>
              </a:rPr>
              <a:t>Zoonoses</a:t>
            </a:r>
            <a:r>
              <a:rPr lang="en-US" sz="3500" dirty="0">
                <a:latin typeface="+mn-lt"/>
              </a:rPr>
              <a:t> are pathogens transmitted from a </a:t>
            </a:r>
            <a:r>
              <a:rPr lang="en-US" sz="3500" b="1" dirty="0">
                <a:solidFill>
                  <a:schemeClr val="accent5">
                    <a:lumMod val="75000"/>
                  </a:schemeClr>
                </a:solidFill>
                <a:latin typeface="+mn-lt"/>
              </a:rPr>
              <a:t>wildlife reservoir</a:t>
            </a:r>
            <a:r>
              <a:rPr lang="en-US" sz="3500" dirty="0">
                <a:solidFill>
                  <a:schemeClr val="accent5">
                    <a:lumMod val="75000"/>
                  </a:schemeClr>
                </a:solidFill>
                <a:latin typeface="+mn-lt"/>
              </a:rPr>
              <a:t> </a:t>
            </a:r>
            <a:r>
              <a:rPr lang="en-US" sz="3500" dirty="0">
                <a:latin typeface="+mn-lt"/>
              </a:rPr>
              <a:t>to a </a:t>
            </a:r>
            <a:r>
              <a:rPr lang="en-US" sz="3500" b="1" dirty="0">
                <a:solidFill>
                  <a:srgbClr val="C00000"/>
                </a:solidFill>
                <a:latin typeface="+mn-lt"/>
              </a:rPr>
              <a:t>spillover</a:t>
            </a:r>
            <a:r>
              <a:rPr lang="en-US" sz="3500" dirty="0">
                <a:latin typeface="+mn-lt"/>
              </a:rPr>
              <a:t> </a:t>
            </a:r>
            <a:r>
              <a:rPr lang="en-US" sz="3500" b="1" dirty="0">
                <a:solidFill>
                  <a:srgbClr val="C00000"/>
                </a:solidFill>
                <a:latin typeface="+mn-lt"/>
              </a:rPr>
              <a:t>human</a:t>
            </a:r>
            <a:r>
              <a:rPr lang="en-US" sz="3500" dirty="0">
                <a:latin typeface="+mn-lt"/>
              </a:rPr>
              <a:t> host.</a:t>
            </a:r>
            <a:endParaRPr lang="en-US" sz="3500" b="1" dirty="0">
              <a:solidFill>
                <a:srgbClr val="C00000"/>
              </a:solidFill>
              <a:latin typeface="+mn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AF7EAE4-8F39-F225-2C29-F401FDA122D8}"/>
              </a:ext>
            </a:extLst>
          </p:cNvPr>
          <p:cNvSpPr txBox="1"/>
          <p:nvPr/>
        </p:nvSpPr>
        <p:spPr>
          <a:xfrm>
            <a:off x="8944132" y="6582338"/>
            <a:ext cx="33727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Haydon et al. 2002. </a:t>
            </a:r>
            <a:r>
              <a:rPr lang="en-US" sz="1200" i="1" dirty="0"/>
              <a:t>Emerging Infectious Diseases.</a:t>
            </a:r>
            <a:endParaRPr lang="en-US" sz="1200" dirty="0"/>
          </a:p>
        </p:txBody>
      </p:sp>
      <p:graphicFrame>
        <p:nvGraphicFramePr>
          <p:cNvPr id="27" name="Object 26">
            <a:extLst>
              <a:ext uri="{FF2B5EF4-FFF2-40B4-BE49-F238E27FC236}">
                <a16:creationId xmlns:a16="http://schemas.microsoft.com/office/drawing/2014/main" id="{F7E90AC8-C57D-8E42-3344-B3A34362B6A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620067" y="2444105"/>
          <a:ext cx="135763" cy="1971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14300" imgH="165100" progId="Equation.3">
                  <p:embed/>
                </p:oleObj>
              </mc:Choice>
              <mc:Fallback>
                <p:oleObj name="Equation" r:id="rId3" imgW="114300" imgH="165100" progId="Equation.3">
                  <p:embed/>
                  <p:pic>
                    <p:nvPicPr>
                      <p:cNvPr id="27" name="Object 26">
                        <a:extLst>
                          <a:ext uri="{FF2B5EF4-FFF2-40B4-BE49-F238E27FC236}">
                            <a16:creationId xmlns:a16="http://schemas.microsoft.com/office/drawing/2014/main" id="{F7E90AC8-C57D-8E42-3344-B3A34362B6A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620067" y="2444105"/>
                        <a:ext cx="135763" cy="1971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" name="Rectangle 31">
            <a:extLst>
              <a:ext uri="{FF2B5EF4-FFF2-40B4-BE49-F238E27FC236}">
                <a16:creationId xmlns:a16="http://schemas.microsoft.com/office/drawing/2014/main" id="{2D5BE44C-D68E-1016-EB20-9A8D7C38E762}"/>
              </a:ext>
            </a:extLst>
          </p:cNvPr>
          <p:cNvSpPr/>
          <p:nvPr/>
        </p:nvSpPr>
        <p:spPr>
          <a:xfrm>
            <a:off x="5287339" y="4168481"/>
            <a:ext cx="1102298" cy="7220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sz="2600" dirty="0">
                <a:solidFill>
                  <a:schemeClr val="tx1"/>
                </a:solidFill>
                <a:cs typeface="Cambria Math"/>
              </a:rPr>
              <a:t>β</a:t>
            </a:r>
            <a:r>
              <a:rPr lang="en-US" sz="2600" baseline="-25000" dirty="0">
                <a:solidFill>
                  <a:schemeClr val="tx1"/>
                </a:solidFill>
                <a:cs typeface="Cambria Math"/>
              </a:rPr>
              <a:t>H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C3B22FB-587D-AE32-768E-7204C2310514}"/>
              </a:ext>
            </a:extLst>
          </p:cNvPr>
          <p:cNvCxnSpPr/>
          <p:nvPr/>
        </p:nvCxnSpPr>
        <p:spPr>
          <a:xfrm>
            <a:off x="5598976" y="4805039"/>
            <a:ext cx="424010" cy="0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E83EC62-657E-97AA-F21C-BFF2DF641EBD}"/>
              </a:ext>
            </a:extLst>
          </p:cNvPr>
          <p:cNvCxnSpPr>
            <a:cxnSpLocks/>
          </p:cNvCxnSpPr>
          <p:nvPr/>
        </p:nvCxnSpPr>
        <p:spPr>
          <a:xfrm>
            <a:off x="7220713" y="4832514"/>
            <a:ext cx="424010" cy="0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AB05C85B-3A22-B08A-2DDF-E72A2B56768F}"/>
              </a:ext>
            </a:extLst>
          </p:cNvPr>
          <p:cNvSpPr/>
          <p:nvPr/>
        </p:nvSpPr>
        <p:spPr>
          <a:xfrm>
            <a:off x="6126115" y="4299382"/>
            <a:ext cx="1001426" cy="971168"/>
          </a:xfrm>
          <a:prstGeom prst="rect">
            <a:avLst/>
          </a:prstGeom>
          <a:solidFill>
            <a:srgbClr val="FF6666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  <a:cs typeface="Cambria Math"/>
              </a:rPr>
              <a:t>I</a:t>
            </a:r>
            <a:r>
              <a:rPr lang="en-US" sz="3600" baseline="-25000" dirty="0">
                <a:solidFill>
                  <a:schemeClr val="tx1"/>
                </a:solidFill>
                <a:cs typeface="Cambria Math"/>
              </a:rPr>
              <a:t>H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C8EE724-535F-E59B-9FE0-3943EB614A43}"/>
              </a:ext>
            </a:extLst>
          </p:cNvPr>
          <p:cNvCxnSpPr>
            <a:cxnSpLocks/>
          </p:cNvCxnSpPr>
          <p:nvPr/>
        </p:nvCxnSpPr>
        <p:spPr>
          <a:xfrm flipV="1">
            <a:off x="4697113" y="2399077"/>
            <a:ext cx="0" cy="293838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9CDDAC4-770E-38FF-D59A-82A7B9029638}"/>
              </a:ext>
            </a:extLst>
          </p:cNvPr>
          <p:cNvCxnSpPr>
            <a:cxnSpLocks/>
          </p:cNvCxnSpPr>
          <p:nvPr/>
        </p:nvCxnSpPr>
        <p:spPr>
          <a:xfrm>
            <a:off x="6835226" y="5467304"/>
            <a:ext cx="0" cy="207439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60936D9-6D85-5C93-F6D7-FE8A5C9B688A}"/>
              </a:ext>
            </a:extLst>
          </p:cNvPr>
          <p:cNvCxnSpPr/>
          <p:nvPr/>
        </p:nvCxnSpPr>
        <p:spPr>
          <a:xfrm>
            <a:off x="3995298" y="4959546"/>
            <a:ext cx="351680" cy="0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2BEDA77C-B3AC-26CD-60B7-F8A86AD1B5D0}"/>
              </a:ext>
            </a:extLst>
          </p:cNvPr>
          <p:cNvSpPr/>
          <p:nvPr/>
        </p:nvSpPr>
        <p:spPr>
          <a:xfrm>
            <a:off x="3495135" y="4237525"/>
            <a:ext cx="1102298" cy="7220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600" dirty="0" err="1">
                <a:solidFill>
                  <a:schemeClr val="tx1"/>
                </a:solidFill>
                <a:cs typeface="Cambria Math"/>
              </a:rPr>
              <a:t>b</a:t>
            </a:r>
            <a:r>
              <a:rPr lang="en-US" sz="2600" baseline="-25000" dirty="0" err="1">
                <a:solidFill>
                  <a:schemeClr val="tx1"/>
                </a:solidFill>
                <a:cs typeface="Cambria Math"/>
              </a:rPr>
              <a:t>H</a:t>
            </a:r>
            <a:endParaRPr lang="en-US" sz="2600" baseline="-25000" dirty="0">
              <a:solidFill>
                <a:schemeClr val="tx1"/>
              </a:solidFill>
              <a:cs typeface="Cambria Math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26A103D-88FD-F336-4139-5858DC60EE2E}"/>
              </a:ext>
            </a:extLst>
          </p:cNvPr>
          <p:cNvSpPr/>
          <p:nvPr/>
        </p:nvSpPr>
        <p:spPr>
          <a:xfrm>
            <a:off x="4465572" y="5179046"/>
            <a:ext cx="665662" cy="3779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400" dirty="0">
                <a:solidFill>
                  <a:schemeClr val="tx1"/>
                </a:solidFill>
                <a:sym typeface="Symbol" pitchFamily="2" charset="2"/>
              </a:rPr>
              <a:t></a:t>
            </a:r>
            <a:r>
              <a:rPr lang="en-GB" sz="2400" baseline="-25000" dirty="0">
                <a:solidFill>
                  <a:schemeClr val="tx1"/>
                </a:solidFill>
                <a:sym typeface="Symbol" pitchFamily="2" charset="2"/>
              </a:rPr>
              <a:t>H</a:t>
            </a:r>
            <a:endParaRPr lang="en-US" sz="2400" baseline="-25000" dirty="0">
              <a:solidFill>
                <a:schemeClr val="tx1"/>
              </a:solidFill>
              <a:cs typeface="Cambria Math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F183C00-2223-94D9-A42C-7EEB3E2AB74C}"/>
              </a:ext>
            </a:extLst>
          </p:cNvPr>
          <p:cNvSpPr/>
          <p:nvPr/>
        </p:nvSpPr>
        <p:spPr>
          <a:xfrm>
            <a:off x="5946587" y="5113931"/>
            <a:ext cx="1229614" cy="7220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400" dirty="0">
                <a:solidFill>
                  <a:schemeClr val="tx1"/>
                </a:solidFill>
                <a:sym typeface="Symbol" pitchFamily="2" charset="2"/>
              </a:rPr>
              <a:t></a:t>
            </a:r>
            <a:r>
              <a:rPr lang="en-GB" sz="2400" baseline="-25000" dirty="0">
                <a:solidFill>
                  <a:schemeClr val="tx1"/>
                </a:solidFill>
                <a:sym typeface="Symbol" pitchFamily="2" charset="2"/>
              </a:rPr>
              <a:t>H</a:t>
            </a:r>
            <a:endParaRPr lang="en-US" sz="2400" baseline="-25000" dirty="0">
              <a:solidFill>
                <a:schemeClr val="tx1"/>
              </a:solidFill>
              <a:cs typeface="Cambria Math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F5EE495-79A3-ACDE-1200-AC5D3FA3F5C3}"/>
              </a:ext>
            </a:extLst>
          </p:cNvPr>
          <p:cNvSpPr/>
          <p:nvPr/>
        </p:nvSpPr>
        <p:spPr>
          <a:xfrm>
            <a:off x="4453131" y="4282656"/>
            <a:ext cx="1001426" cy="971167"/>
          </a:xfrm>
          <a:prstGeom prst="rect">
            <a:avLst/>
          </a:prstGeom>
          <a:solidFill>
            <a:srgbClr val="00E867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  <a:cs typeface="Cambria Math"/>
              </a:rPr>
              <a:t>S</a:t>
            </a:r>
            <a:r>
              <a:rPr lang="en-US" sz="3600" baseline="-25000" dirty="0">
                <a:solidFill>
                  <a:schemeClr val="tx1"/>
                </a:solidFill>
                <a:cs typeface="Cambria Math"/>
              </a:rPr>
              <a:t>H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F4F04EC-DAFE-F03C-6176-F55BFAE4C63C}"/>
              </a:ext>
            </a:extLst>
          </p:cNvPr>
          <p:cNvCxnSpPr/>
          <p:nvPr/>
        </p:nvCxnSpPr>
        <p:spPr>
          <a:xfrm>
            <a:off x="5672197" y="3271767"/>
            <a:ext cx="424010" cy="0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Curved Connector 10">
            <a:extLst>
              <a:ext uri="{FF2B5EF4-FFF2-40B4-BE49-F238E27FC236}">
                <a16:creationId xmlns:a16="http://schemas.microsoft.com/office/drawing/2014/main" id="{B8BA6183-835C-3D4A-2D15-4054B827C0F0}"/>
              </a:ext>
            </a:extLst>
          </p:cNvPr>
          <p:cNvCxnSpPr>
            <a:cxnSpLocks/>
            <a:stCxn id="33" idx="2"/>
            <a:endCxn id="32" idx="0"/>
          </p:cNvCxnSpPr>
          <p:nvPr/>
        </p:nvCxnSpPr>
        <p:spPr>
          <a:xfrm rot="5400000">
            <a:off x="6016743" y="3524637"/>
            <a:ext cx="465590" cy="822099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44AB576B-56C5-7F1D-9B70-E5196DFE1AD4}"/>
              </a:ext>
            </a:extLst>
          </p:cNvPr>
          <p:cNvSpPr/>
          <p:nvPr/>
        </p:nvSpPr>
        <p:spPr>
          <a:xfrm>
            <a:off x="6159874" y="2731724"/>
            <a:ext cx="1001426" cy="971167"/>
          </a:xfrm>
          <a:prstGeom prst="rect">
            <a:avLst/>
          </a:prstGeom>
          <a:solidFill>
            <a:srgbClr val="FF9300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  <a:cs typeface="Cambria Math"/>
              </a:rPr>
              <a:t>I</a:t>
            </a:r>
            <a:r>
              <a:rPr lang="en-US" sz="3600" baseline="-25000" dirty="0">
                <a:solidFill>
                  <a:schemeClr val="tx1"/>
                </a:solidFill>
                <a:cs typeface="Cambria Math"/>
              </a:rPr>
              <a:t>D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BF40A2E-3868-DB3D-2B72-5E6B70080376}"/>
              </a:ext>
            </a:extLst>
          </p:cNvPr>
          <p:cNvSpPr/>
          <p:nvPr/>
        </p:nvSpPr>
        <p:spPr>
          <a:xfrm>
            <a:off x="4453898" y="2736488"/>
            <a:ext cx="1001426" cy="971167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  <a:cs typeface="Cambria Math"/>
              </a:rPr>
              <a:t>S</a:t>
            </a:r>
            <a:r>
              <a:rPr lang="en-US" sz="3600" baseline="-25000" dirty="0">
                <a:solidFill>
                  <a:schemeClr val="tx1"/>
                </a:solidFill>
                <a:cs typeface="Cambria Math"/>
              </a:rPr>
              <a:t>D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9FADD2C5-200F-E1B0-49EA-76A889323EC5}"/>
              </a:ext>
            </a:extLst>
          </p:cNvPr>
          <p:cNvCxnSpPr/>
          <p:nvPr/>
        </p:nvCxnSpPr>
        <p:spPr>
          <a:xfrm>
            <a:off x="3990350" y="3192191"/>
            <a:ext cx="351680" cy="0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0DA3D1E7-212F-2EAD-7CE7-97011DD7C744}"/>
              </a:ext>
            </a:extLst>
          </p:cNvPr>
          <p:cNvSpPr/>
          <p:nvPr/>
        </p:nvSpPr>
        <p:spPr>
          <a:xfrm>
            <a:off x="3589097" y="2589040"/>
            <a:ext cx="1102298" cy="7220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600" dirty="0" err="1">
                <a:solidFill>
                  <a:schemeClr val="tx1"/>
                </a:solidFill>
                <a:cs typeface="Cambria Math"/>
              </a:rPr>
              <a:t>b</a:t>
            </a:r>
            <a:r>
              <a:rPr lang="en-US" sz="2600" baseline="-25000" dirty="0" err="1">
                <a:solidFill>
                  <a:schemeClr val="tx1"/>
                </a:solidFill>
                <a:cs typeface="Cambria Math"/>
              </a:rPr>
              <a:t>D</a:t>
            </a:r>
            <a:endParaRPr lang="en-US" sz="2600" baseline="-25000" dirty="0">
              <a:solidFill>
                <a:schemeClr val="tx1"/>
              </a:solidFill>
              <a:cs typeface="Cambria Math"/>
            </a:endParaRP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DFB92EEC-2DBA-0457-4C7D-0F2D2A89A017}"/>
              </a:ext>
            </a:extLst>
          </p:cNvPr>
          <p:cNvCxnSpPr>
            <a:cxnSpLocks/>
          </p:cNvCxnSpPr>
          <p:nvPr/>
        </p:nvCxnSpPr>
        <p:spPr>
          <a:xfrm flipV="1">
            <a:off x="6755830" y="2383073"/>
            <a:ext cx="0" cy="258227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2FBC29CE-41B9-2FF2-4E70-01FC7161A92C}"/>
              </a:ext>
            </a:extLst>
          </p:cNvPr>
          <p:cNvSpPr/>
          <p:nvPr/>
        </p:nvSpPr>
        <p:spPr>
          <a:xfrm>
            <a:off x="6417174" y="2127605"/>
            <a:ext cx="1229614" cy="7220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400" dirty="0">
                <a:solidFill>
                  <a:schemeClr val="tx1"/>
                </a:solidFill>
                <a:sym typeface="Symbol" pitchFamily="2" charset="2"/>
              </a:rPr>
              <a:t></a:t>
            </a:r>
            <a:r>
              <a:rPr lang="en-GB" sz="2400" baseline="-25000" dirty="0">
                <a:solidFill>
                  <a:schemeClr val="tx1"/>
                </a:solidFill>
                <a:sym typeface="Symbol" pitchFamily="2" charset="2"/>
              </a:rPr>
              <a:t>D</a:t>
            </a:r>
            <a:endParaRPr lang="en-US" sz="2400" baseline="-25000" dirty="0">
              <a:solidFill>
                <a:schemeClr val="tx1"/>
              </a:solidFill>
              <a:cs typeface="Cambria Math"/>
            </a:endParaRP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2539E1E0-5229-AB28-9DAF-B7095FFC91E4}"/>
              </a:ext>
            </a:extLst>
          </p:cNvPr>
          <p:cNvCxnSpPr>
            <a:cxnSpLocks/>
          </p:cNvCxnSpPr>
          <p:nvPr/>
        </p:nvCxnSpPr>
        <p:spPr>
          <a:xfrm>
            <a:off x="5147484" y="5322812"/>
            <a:ext cx="0" cy="294860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54B8BE14-6E09-E613-B6FD-AC5C630D09E6}"/>
              </a:ext>
            </a:extLst>
          </p:cNvPr>
          <p:cNvSpPr/>
          <p:nvPr/>
        </p:nvSpPr>
        <p:spPr>
          <a:xfrm>
            <a:off x="4375731" y="2110514"/>
            <a:ext cx="1229614" cy="7220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400" dirty="0">
                <a:solidFill>
                  <a:schemeClr val="tx1"/>
                </a:solidFill>
                <a:sym typeface="Symbol" pitchFamily="2" charset="2"/>
              </a:rPr>
              <a:t></a:t>
            </a:r>
            <a:r>
              <a:rPr lang="en-GB" sz="2400" baseline="-25000" dirty="0">
                <a:solidFill>
                  <a:schemeClr val="tx1"/>
                </a:solidFill>
                <a:sym typeface="Symbol" pitchFamily="2" charset="2"/>
              </a:rPr>
              <a:t>D</a:t>
            </a:r>
            <a:endParaRPr lang="en-US" sz="2400" baseline="-25000" dirty="0">
              <a:solidFill>
                <a:schemeClr val="tx1"/>
              </a:solidFill>
              <a:cs typeface="Cambria Math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53365633-3286-AE31-4C9A-BC32C72496A5}"/>
              </a:ext>
            </a:extLst>
          </p:cNvPr>
          <p:cNvSpPr/>
          <p:nvPr/>
        </p:nvSpPr>
        <p:spPr>
          <a:xfrm>
            <a:off x="5283961" y="2594660"/>
            <a:ext cx="1102298" cy="7220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sz="2600" dirty="0">
                <a:solidFill>
                  <a:schemeClr val="tx1"/>
                </a:solidFill>
                <a:cs typeface="Cambria Math"/>
              </a:rPr>
              <a:t>β</a:t>
            </a:r>
            <a:r>
              <a:rPr lang="en-US" sz="2600" baseline="-25000" dirty="0">
                <a:solidFill>
                  <a:schemeClr val="tx1"/>
                </a:solidFill>
                <a:cs typeface="Cambria Math"/>
              </a:rPr>
              <a:t>D</a:t>
            </a:r>
          </a:p>
        </p:txBody>
      </p:sp>
      <p:pic>
        <p:nvPicPr>
          <p:cNvPr id="44" name="Graphic 43" descr="Woman with solid fill">
            <a:extLst>
              <a:ext uri="{FF2B5EF4-FFF2-40B4-BE49-F238E27FC236}">
                <a16:creationId xmlns:a16="http://schemas.microsoft.com/office/drawing/2014/main" id="{63505A42-B096-F0DD-6AC6-3AC9153043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584580" y="4229086"/>
            <a:ext cx="914400" cy="914400"/>
          </a:xfrm>
          <a:prstGeom prst="rect">
            <a:avLst/>
          </a:prstGeom>
        </p:spPr>
      </p:pic>
      <p:pic>
        <p:nvPicPr>
          <p:cNvPr id="48" name="Graphic 47" descr="Puppy 2 with solid fill">
            <a:extLst>
              <a:ext uri="{FF2B5EF4-FFF2-40B4-BE49-F238E27FC236}">
                <a16:creationId xmlns:a16="http://schemas.microsoft.com/office/drawing/2014/main" id="{B7EA2779-3106-4CC6-6F26-A61BCBDC8A2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824013" y="2814324"/>
            <a:ext cx="914400" cy="914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A672E163-D1A7-E3BB-7872-EBD0BCC02D63}"/>
                  </a:ext>
                </a:extLst>
              </p:cNvPr>
              <p:cNvSpPr/>
              <p:nvPr/>
            </p:nvSpPr>
            <p:spPr>
              <a:xfrm>
                <a:off x="6971703" y="2652286"/>
                <a:ext cx="1102298" cy="72202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mbria Math"/>
                            </a:rPr>
                            <m:t>𝛼</m:t>
                          </m:r>
                        </m:e>
                        <m:sub>
                          <m:r>
                            <a:rPr lang="en-US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</m:oMath>
                  </m:oMathPara>
                </a14:m>
                <a:endParaRPr lang="en-US" sz="2600" dirty="0">
                  <a:solidFill>
                    <a:schemeClr val="tx1"/>
                  </a:solidFill>
                  <a:cs typeface="Cambria Math"/>
                </a:endParaRPr>
              </a:p>
            </p:txBody>
          </p:sp>
        </mc:Choice>
        <mc:Fallback xmlns="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A672E163-D1A7-E3BB-7872-EBD0BCC02D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1703" y="2652286"/>
                <a:ext cx="1102298" cy="72202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641B6BE5-BF9E-F9D4-1746-7A5CC50DBEAB}"/>
              </a:ext>
            </a:extLst>
          </p:cNvPr>
          <p:cNvCxnSpPr/>
          <p:nvPr/>
        </p:nvCxnSpPr>
        <p:spPr>
          <a:xfrm>
            <a:off x="7246031" y="3311061"/>
            <a:ext cx="424010" cy="0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ED043976-11C8-4F86-9E9D-5E6C02FE3905}"/>
                  </a:ext>
                </a:extLst>
              </p:cNvPr>
              <p:cNvSpPr/>
              <p:nvPr/>
            </p:nvSpPr>
            <p:spPr>
              <a:xfrm>
                <a:off x="6953046" y="4180023"/>
                <a:ext cx="1102298" cy="72202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mbria Math"/>
                            </a:rPr>
                            <m:t>𝛼</m:t>
                          </m:r>
                        </m:e>
                        <m:sub>
                          <m:r>
                            <a:rPr lang="en-US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</m:oMath>
                  </m:oMathPara>
                </a14:m>
                <a:endParaRPr lang="en-US" sz="2600" dirty="0">
                  <a:solidFill>
                    <a:schemeClr val="tx1"/>
                  </a:solidFill>
                  <a:cs typeface="Cambria Math"/>
                </a:endParaRPr>
              </a:p>
            </p:txBody>
          </p:sp>
        </mc:Choice>
        <mc:Fallback xmlns="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ED043976-11C8-4F86-9E9D-5E6C02FE39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3046" y="4180023"/>
                <a:ext cx="1102298" cy="72202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Title 1">
            <a:extLst>
              <a:ext uri="{FF2B5EF4-FFF2-40B4-BE49-F238E27FC236}">
                <a16:creationId xmlns:a16="http://schemas.microsoft.com/office/drawing/2014/main" id="{63861E69-D49D-9D53-3E99-CFCC9F114871}"/>
              </a:ext>
            </a:extLst>
          </p:cNvPr>
          <p:cNvSpPr txBox="1">
            <a:spLocks/>
          </p:cNvSpPr>
          <p:nvPr/>
        </p:nvSpPr>
        <p:spPr>
          <a:xfrm>
            <a:off x="1544335" y="2486687"/>
            <a:ext cx="244837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300" b="1" dirty="0">
                <a:solidFill>
                  <a:schemeClr val="accent5">
                    <a:lumMod val="75000"/>
                  </a:schemeClr>
                </a:solidFill>
                <a:latin typeface="+mn-lt"/>
              </a:rPr>
              <a:t>wildlife reservoir 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7356BC7-6D7B-E10C-9C25-387ACC44A658}"/>
              </a:ext>
            </a:extLst>
          </p:cNvPr>
          <p:cNvSpPr txBox="1"/>
          <p:nvPr/>
        </p:nvSpPr>
        <p:spPr>
          <a:xfrm>
            <a:off x="1595302" y="4765536"/>
            <a:ext cx="231446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rgbClr val="C00000"/>
                </a:solidFill>
                <a:latin typeface="+mn-lt"/>
              </a:rPr>
              <a:t>spillover human host</a:t>
            </a:r>
          </a:p>
        </p:txBody>
      </p:sp>
      <p:cxnSp>
        <p:nvCxnSpPr>
          <p:cNvPr id="56" name="Curved Connector 55">
            <a:extLst>
              <a:ext uri="{FF2B5EF4-FFF2-40B4-BE49-F238E27FC236}">
                <a16:creationId xmlns:a16="http://schemas.microsoft.com/office/drawing/2014/main" id="{FF640F3D-7921-3952-127D-C49B2C38EC0C}"/>
              </a:ext>
            </a:extLst>
          </p:cNvPr>
          <p:cNvCxnSpPr>
            <a:cxnSpLocks/>
            <a:endCxn id="42" idx="0"/>
          </p:cNvCxnSpPr>
          <p:nvPr/>
        </p:nvCxnSpPr>
        <p:spPr>
          <a:xfrm rot="10800000">
            <a:off x="5835110" y="2594661"/>
            <a:ext cx="791718" cy="95175"/>
          </a:xfrm>
          <a:prstGeom prst="curvedConnector4">
            <a:avLst>
              <a:gd name="adj1" fmla="val 6135"/>
              <a:gd name="adj2" fmla="val 340189"/>
            </a:avLst>
          </a:prstGeom>
          <a:ln w="381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25170B75-F808-973F-208B-39B1E6206EC5}"/>
              </a:ext>
            </a:extLst>
          </p:cNvPr>
          <p:cNvSpPr txBox="1"/>
          <p:nvPr/>
        </p:nvSpPr>
        <p:spPr>
          <a:xfrm>
            <a:off x="-172946" y="6273225"/>
            <a:ext cx="231446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+mn-lt"/>
              </a:rPr>
              <a:t>ex: rabies</a:t>
            </a:r>
            <a:endParaRPr lang="en-US" sz="3200" b="1" dirty="0">
              <a:solidFill>
                <a:srgbClr val="C00000"/>
              </a:solidFill>
              <a:latin typeface="+mn-lt"/>
            </a:endParaRPr>
          </a:p>
        </p:txBody>
      </p:sp>
      <p:cxnSp>
        <p:nvCxnSpPr>
          <p:cNvPr id="65" name="Curved Connector 64">
            <a:extLst>
              <a:ext uri="{FF2B5EF4-FFF2-40B4-BE49-F238E27FC236}">
                <a16:creationId xmlns:a16="http://schemas.microsoft.com/office/drawing/2014/main" id="{82D24D7F-1EBD-B07A-D691-F93CE76CF971}"/>
              </a:ext>
            </a:extLst>
          </p:cNvPr>
          <p:cNvCxnSpPr>
            <a:stCxn id="53" idx="1"/>
            <a:endCxn id="55" idx="1"/>
          </p:cNvCxnSpPr>
          <p:nvPr/>
        </p:nvCxnSpPr>
        <p:spPr>
          <a:xfrm rot="10800000" flipH="1" flipV="1">
            <a:off x="1544334" y="3149469"/>
            <a:ext cx="50967" cy="2154676"/>
          </a:xfrm>
          <a:prstGeom prst="curvedConnector3">
            <a:avLst>
              <a:gd name="adj1" fmla="val -448526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111930E3-8EE9-9263-C9D5-31A582693346}"/>
              </a:ext>
            </a:extLst>
          </p:cNvPr>
          <p:cNvSpPr txBox="1"/>
          <p:nvPr/>
        </p:nvSpPr>
        <p:spPr>
          <a:xfrm>
            <a:off x="952154" y="3872864"/>
            <a:ext cx="231446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i="1" dirty="0"/>
              <a:t>d</a:t>
            </a:r>
            <a:r>
              <a:rPr lang="en-US" sz="2000" i="1" dirty="0">
                <a:latin typeface="+mn-lt"/>
              </a:rPr>
              <a:t>irection of transmission</a:t>
            </a:r>
            <a:endParaRPr lang="en-US" sz="2000" b="1" i="1" dirty="0">
              <a:solidFill>
                <a:srgbClr val="C00000"/>
              </a:solidFill>
              <a:latin typeface="+mn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B08F14-F5FC-CEA4-761E-33DF57702A43}"/>
              </a:ext>
            </a:extLst>
          </p:cNvPr>
          <p:cNvSpPr txBox="1"/>
          <p:nvPr/>
        </p:nvSpPr>
        <p:spPr>
          <a:xfrm>
            <a:off x="9302384" y="1813843"/>
            <a:ext cx="2656281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The </a:t>
            </a:r>
            <a:r>
              <a:rPr lang="en-US" sz="2800" b="1" dirty="0">
                <a:solidFill>
                  <a:schemeClr val="accent5">
                    <a:lumMod val="75000"/>
                  </a:schemeClr>
                </a:solidFill>
              </a:rPr>
              <a:t>reservoir</a:t>
            </a:r>
            <a:r>
              <a:rPr lang="en-US" sz="2800" b="1" dirty="0"/>
              <a:t> </a:t>
            </a:r>
            <a:r>
              <a:rPr lang="en-US" sz="2800" dirty="0"/>
              <a:t>host must be able to independently maintain the pathogen, with </a:t>
            </a:r>
            <a:r>
              <a:rPr lang="en-US" sz="2800" b="1" dirty="0">
                <a:solidFill>
                  <a:schemeClr val="accent5">
                    <a:lumMod val="75000"/>
                  </a:schemeClr>
                </a:solidFill>
              </a:rPr>
              <a:t>population size &gt; CCS</a:t>
            </a:r>
            <a:r>
              <a:rPr lang="en-US" sz="2800" dirty="0"/>
              <a:t>!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46771FD-58E0-5DD4-3295-96F3FC02F1AA}"/>
              </a:ext>
            </a:extLst>
          </p:cNvPr>
          <p:cNvSpPr txBox="1">
            <a:spLocks/>
          </p:cNvSpPr>
          <p:nvPr/>
        </p:nvSpPr>
        <p:spPr>
          <a:xfrm>
            <a:off x="9213024" y="5445553"/>
            <a:ext cx="2584480" cy="17383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Animal hosts are not vectors!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21633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4DEC78-61FD-F94F-0911-CC19EBC3F4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" name="Object 26">
            <a:extLst>
              <a:ext uri="{FF2B5EF4-FFF2-40B4-BE49-F238E27FC236}">
                <a16:creationId xmlns:a16="http://schemas.microsoft.com/office/drawing/2014/main" id="{DF3E1B05-754B-9EEC-DA40-1180DC5DD75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620067" y="2444105"/>
          <a:ext cx="135763" cy="1971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14300" imgH="165100" progId="Equation.3">
                  <p:embed/>
                </p:oleObj>
              </mc:Choice>
              <mc:Fallback>
                <p:oleObj name="Equation" r:id="rId3" imgW="114300" imgH="165100" progId="Equation.3">
                  <p:embed/>
                  <p:pic>
                    <p:nvPicPr>
                      <p:cNvPr id="27" name="Object 26">
                        <a:extLst>
                          <a:ext uri="{FF2B5EF4-FFF2-40B4-BE49-F238E27FC236}">
                            <a16:creationId xmlns:a16="http://schemas.microsoft.com/office/drawing/2014/main" id="{DF3E1B05-754B-9EEC-DA40-1180DC5DD75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620067" y="2444105"/>
                        <a:ext cx="135763" cy="1971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" name="Rectangle 31">
            <a:extLst>
              <a:ext uri="{FF2B5EF4-FFF2-40B4-BE49-F238E27FC236}">
                <a16:creationId xmlns:a16="http://schemas.microsoft.com/office/drawing/2014/main" id="{178BF17D-8768-89A8-8339-B82B95CC5A7B}"/>
              </a:ext>
            </a:extLst>
          </p:cNvPr>
          <p:cNvSpPr/>
          <p:nvPr/>
        </p:nvSpPr>
        <p:spPr>
          <a:xfrm>
            <a:off x="5287339" y="4168481"/>
            <a:ext cx="1102298" cy="7220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sz="2600" dirty="0">
                <a:solidFill>
                  <a:schemeClr val="tx1"/>
                </a:solidFill>
                <a:cs typeface="Cambria Math"/>
              </a:rPr>
              <a:t>β</a:t>
            </a:r>
            <a:r>
              <a:rPr lang="en-US" sz="2600" baseline="-25000" dirty="0">
                <a:solidFill>
                  <a:schemeClr val="tx1"/>
                </a:solidFill>
                <a:cs typeface="Cambria Math"/>
              </a:rPr>
              <a:t>C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1D00153-67DD-AC8E-C7C5-DDD3856FF94B}"/>
              </a:ext>
            </a:extLst>
          </p:cNvPr>
          <p:cNvCxnSpPr/>
          <p:nvPr/>
        </p:nvCxnSpPr>
        <p:spPr>
          <a:xfrm>
            <a:off x="5598976" y="4805039"/>
            <a:ext cx="424010" cy="0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918F3AC-540E-5599-7F80-87E560A144ED}"/>
              </a:ext>
            </a:extLst>
          </p:cNvPr>
          <p:cNvCxnSpPr>
            <a:cxnSpLocks/>
          </p:cNvCxnSpPr>
          <p:nvPr/>
        </p:nvCxnSpPr>
        <p:spPr>
          <a:xfrm>
            <a:off x="7220713" y="4832514"/>
            <a:ext cx="424010" cy="0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9DEB42E2-4193-C982-82A2-B8BDA2AEA79D}"/>
              </a:ext>
            </a:extLst>
          </p:cNvPr>
          <p:cNvSpPr/>
          <p:nvPr/>
        </p:nvSpPr>
        <p:spPr>
          <a:xfrm>
            <a:off x="6126115" y="4299382"/>
            <a:ext cx="1001426" cy="971168"/>
          </a:xfrm>
          <a:prstGeom prst="rect">
            <a:avLst/>
          </a:prstGeom>
          <a:solidFill>
            <a:srgbClr val="FF6666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  <a:cs typeface="Cambria Math"/>
              </a:rPr>
              <a:t>I</a:t>
            </a:r>
            <a:r>
              <a:rPr lang="en-US" sz="3600" baseline="-25000" dirty="0">
                <a:solidFill>
                  <a:schemeClr val="tx1"/>
                </a:solidFill>
                <a:cs typeface="Cambria Math"/>
              </a:rPr>
              <a:t>C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0FD1A49-01B5-1CEA-0BA9-9D402D46D3B9}"/>
              </a:ext>
            </a:extLst>
          </p:cNvPr>
          <p:cNvCxnSpPr>
            <a:cxnSpLocks/>
          </p:cNvCxnSpPr>
          <p:nvPr/>
        </p:nvCxnSpPr>
        <p:spPr>
          <a:xfrm flipV="1">
            <a:off x="4697113" y="2399077"/>
            <a:ext cx="0" cy="293838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8181DE1-40EE-4517-89B3-6456997621B9}"/>
              </a:ext>
            </a:extLst>
          </p:cNvPr>
          <p:cNvCxnSpPr>
            <a:cxnSpLocks/>
          </p:cNvCxnSpPr>
          <p:nvPr/>
        </p:nvCxnSpPr>
        <p:spPr>
          <a:xfrm>
            <a:off x="6835226" y="5467304"/>
            <a:ext cx="0" cy="207439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C2CE8EF-462E-C860-3E8B-517846D9F7EE}"/>
              </a:ext>
            </a:extLst>
          </p:cNvPr>
          <p:cNvCxnSpPr/>
          <p:nvPr/>
        </p:nvCxnSpPr>
        <p:spPr>
          <a:xfrm>
            <a:off x="3995298" y="4959546"/>
            <a:ext cx="351680" cy="0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D83205DD-D753-6A69-A003-A932323B9FC5}"/>
              </a:ext>
            </a:extLst>
          </p:cNvPr>
          <p:cNvSpPr/>
          <p:nvPr/>
        </p:nvSpPr>
        <p:spPr>
          <a:xfrm>
            <a:off x="3495135" y="4237525"/>
            <a:ext cx="1102298" cy="7220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600" dirty="0" err="1">
                <a:solidFill>
                  <a:schemeClr val="tx1"/>
                </a:solidFill>
                <a:cs typeface="Cambria Math"/>
              </a:rPr>
              <a:t>b</a:t>
            </a:r>
            <a:r>
              <a:rPr lang="en-US" sz="2600" baseline="-25000" dirty="0" err="1">
                <a:solidFill>
                  <a:schemeClr val="tx1"/>
                </a:solidFill>
                <a:cs typeface="Cambria Math"/>
              </a:rPr>
              <a:t>C</a:t>
            </a:r>
            <a:endParaRPr lang="en-US" sz="2600" baseline="-25000" dirty="0">
              <a:solidFill>
                <a:schemeClr val="tx1"/>
              </a:solidFill>
              <a:cs typeface="Cambria Math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B0601E9-28C5-58EC-4338-644595C796BB}"/>
              </a:ext>
            </a:extLst>
          </p:cNvPr>
          <p:cNvSpPr/>
          <p:nvPr/>
        </p:nvSpPr>
        <p:spPr>
          <a:xfrm>
            <a:off x="4465572" y="5179046"/>
            <a:ext cx="665662" cy="3779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400" dirty="0">
                <a:solidFill>
                  <a:schemeClr val="tx1"/>
                </a:solidFill>
                <a:sym typeface="Symbol" pitchFamily="2" charset="2"/>
              </a:rPr>
              <a:t></a:t>
            </a:r>
            <a:r>
              <a:rPr lang="en-GB" sz="2400" baseline="-25000" dirty="0">
                <a:solidFill>
                  <a:schemeClr val="tx1"/>
                </a:solidFill>
                <a:sym typeface="Symbol" pitchFamily="2" charset="2"/>
              </a:rPr>
              <a:t>C</a:t>
            </a:r>
            <a:endParaRPr lang="en-US" sz="2400" baseline="-25000" dirty="0">
              <a:solidFill>
                <a:schemeClr val="tx1"/>
              </a:solidFill>
              <a:cs typeface="Cambria Math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53C2CCC-2B3F-9660-42B9-1AC267320077}"/>
              </a:ext>
            </a:extLst>
          </p:cNvPr>
          <p:cNvSpPr/>
          <p:nvPr/>
        </p:nvSpPr>
        <p:spPr>
          <a:xfrm>
            <a:off x="5946587" y="5113931"/>
            <a:ext cx="1229614" cy="7220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400" dirty="0">
                <a:solidFill>
                  <a:schemeClr val="tx1"/>
                </a:solidFill>
                <a:sym typeface="Symbol" pitchFamily="2" charset="2"/>
              </a:rPr>
              <a:t></a:t>
            </a:r>
            <a:r>
              <a:rPr lang="en-GB" sz="2400" baseline="-25000" dirty="0">
                <a:solidFill>
                  <a:schemeClr val="tx1"/>
                </a:solidFill>
                <a:sym typeface="Symbol" pitchFamily="2" charset="2"/>
              </a:rPr>
              <a:t>C</a:t>
            </a:r>
            <a:endParaRPr lang="en-US" sz="2400" baseline="-25000" dirty="0">
              <a:solidFill>
                <a:schemeClr val="tx1"/>
              </a:solidFill>
              <a:cs typeface="Cambria Math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AE45FFA-0E1A-2C2B-C296-291FA1821B49}"/>
              </a:ext>
            </a:extLst>
          </p:cNvPr>
          <p:cNvSpPr/>
          <p:nvPr/>
        </p:nvSpPr>
        <p:spPr>
          <a:xfrm>
            <a:off x="4453131" y="4282656"/>
            <a:ext cx="1001426" cy="971167"/>
          </a:xfrm>
          <a:prstGeom prst="rect">
            <a:avLst/>
          </a:prstGeom>
          <a:solidFill>
            <a:srgbClr val="00E867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  <a:cs typeface="Cambria Math"/>
              </a:rPr>
              <a:t>S</a:t>
            </a:r>
            <a:r>
              <a:rPr lang="en-US" sz="3600" baseline="-25000" dirty="0">
                <a:solidFill>
                  <a:schemeClr val="tx1"/>
                </a:solidFill>
                <a:cs typeface="Cambria Math"/>
              </a:rPr>
              <a:t>C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6278A76-8079-D332-FD76-9AB9C87CD345}"/>
              </a:ext>
            </a:extLst>
          </p:cNvPr>
          <p:cNvCxnSpPr/>
          <p:nvPr/>
        </p:nvCxnSpPr>
        <p:spPr>
          <a:xfrm>
            <a:off x="5672197" y="3271767"/>
            <a:ext cx="424010" cy="0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Curved Connector 10">
            <a:extLst>
              <a:ext uri="{FF2B5EF4-FFF2-40B4-BE49-F238E27FC236}">
                <a16:creationId xmlns:a16="http://schemas.microsoft.com/office/drawing/2014/main" id="{4C596322-DA9A-1B31-5458-2B487178B637}"/>
              </a:ext>
            </a:extLst>
          </p:cNvPr>
          <p:cNvCxnSpPr>
            <a:cxnSpLocks/>
            <a:stCxn id="33" idx="2"/>
            <a:endCxn id="32" idx="0"/>
          </p:cNvCxnSpPr>
          <p:nvPr/>
        </p:nvCxnSpPr>
        <p:spPr>
          <a:xfrm rot="5400000">
            <a:off x="6016743" y="3524637"/>
            <a:ext cx="465590" cy="822099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44DEE8C2-B2DE-647B-C3CC-A610D149F680}"/>
              </a:ext>
            </a:extLst>
          </p:cNvPr>
          <p:cNvSpPr/>
          <p:nvPr/>
        </p:nvSpPr>
        <p:spPr>
          <a:xfrm>
            <a:off x="6159874" y="2731724"/>
            <a:ext cx="1001426" cy="971167"/>
          </a:xfrm>
          <a:prstGeom prst="rect">
            <a:avLst/>
          </a:prstGeom>
          <a:solidFill>
            <a:srgbClr val="FF9300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  <a:cs typeface="Cambria Math"/>
              </a:rPr>
              <a:t>I</a:t>
            </a:r>
            <a:r>
              <a:rPr lang="en-US" sz="3600" baseline="-25000" dirty="0">
                <a:solidFill>
                  <a:schemeClr val="tx1"/>
                </a:solidFill>
                <a:cs typeface="Cambria Math"/>
              </a:rPr>
              <a:t>A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EC3296D-1AC1-23CA-0D34-91AD48BE3622}"/>
              </a:ext>
            </a:extLst>
          </p:cNvPr>
          <p:cNvSpPr/>
          <p:nvPr/>
        </p:nvSpPr>
        <p:spPr>
          <a:xfrm>
            <a:off x="4453898" y="2736488"/>
            <a:ext cx="1001426" cy="971167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  <a:cs typeface="Cambria Math"/>
              </a:rPr>
              <a:t>S</a:t>
            </a:r>
            <a:r>
              <a:rPr lang="en-US" sz="3600" baseline="-25000" dirty="0">
                <a:solidFill>
                  <a:schemeClr val="tx1"/>
                </a:solidFill>
                <a:cs typeface="Cambria Math"/>
              </a:rPr>
              <a:t>A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069A7CAC-46E1-94F0-BCE0-EF7D50689956}"/>
              </a:ext>
            </a:extLst>
          </p:cNvPr>
          <p:cNvCxnSpPr/>
          <p:nvPr/>
        </p:nvCxnSpPr>
        <p:spPr>
          <a:xfrm>
            <a:off x="3990350" y="3192191"/>
            <a:ext cx="351680" cy="0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66580FFE-90B5-F221-2D52-AD596C85AF29}"/>
              </a:ext>
            </a:extLst>
          </p:cNvPr>
          <p:cNvSpPr/>
          <p:nvPr/>
        </p:nvSpPr>
        <p:spPr>
          <a:xfrm>
            <a:off x="3553128" y="2498067"/>
            <a:ext cx="1102298" cy="7220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600" dirty="0" err="1">
                <a:solidFill>
                  <a:schemeClr val="tx1"/>
                </a:solidFill>
                <a:cs typeface="Cambria Math"/>
              </a:rPr>
              <a:t>b</a:t>
            </a:r>
            <a:r>
              <a:rPr lang="en-US" sz="2600" baseline="-25000" dirty="0" err="1">
                <a:solidFill>
                  <a:schemeClr val="tx1"/>
                </a:solidFill>
                <a:cs typeface="Cambria Math"/>
              </a:rPr>
              <a:t>A</a:t>
            </a:r>
            <a:endParaRPr lang="en-US" sz="2600" baseline="-25000" dirty="0">
              <a:solidFill>
                <a:schemeClr val="tx1"/>
              </a:solidFill>
              <a:cs typeface="Cambria Math"/>
            </a:endParaRP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2D0EFE1-6B88-8C40-1292-0684440A6BB7}"/>
              </a:ext>
            </a:extLst>
          </p:cNvPr>
          <p:cNvCxnSpPr>
            <a:cxnSpLocks/>
          </p:cNvCxnSpPr>
          <p:nvPr/>
        </p:nvCxnSpPr>
        <p:spPr>
          <a:xfrm flipV="1">
            <a:off x="6755830" y="2383073"/>
            <a:ext cx="0" cy="258227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20911A92-70EA-9416-3A75-F33140DD6283}"/>
              </a:ext>
            </a:extLst>
          </p:cNvPr>
          <p:cNvSpPr/>
          <p:nvPr/>
        </p:nvSpPr>
        <p:spPr>
          <a:xfrm>
            <a:off x="6417174" y="2127605"/>
            <a:ext cx="1229614" cy="7220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400" dirty="0">
                <a:solidFill>
                  <a:schemeClr val="tx1"/>
                </a:solidFill>
                <a:sym typeface="Symbol" pitchFamily="2" charset="2"/>
              </a:rPr>
              <a:t></a:t>
            </a:r>
            <a:r>
              <a:rPr lang="en-GB" sz="2400" baseline="-25000" dirty="0">
                <a:solidFill>
                  <a:schemeClr val="tx1"/>
                </a:solidFill>
                <a:sym typeface="Symbol" pitchFamily="2" charset="2"/>
              </a:rPr>
              <a:t>A</a:t>
            </a:r>
            <a:endParaRPr lang="en-US" sz="2400" baseline="-25000" dirty="0">
              <a:solidFill>
                <a:schemeClr val="tx1"/>
              </a:solidFill>
              <a:cs typeface="Cambria Math"/>
            </a:endParaRP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23B9BA9A-C61A-EB43-D210-63F7DAD2FFE2}"/>
              </a:ext>
            </a:extLst>
          </p:cNvPr>
          <p:cNvCxnSpPr>
            <a:cxnSpLocks/>
          </p:cNvCxnSpPr>
          <p:nvPr/>
        </p:nvCxnSpPr>
        <p:spPr>
          <a:xfrm>
            <a:off x="5147484" y="5322812"/>
            <a:ext cx="0" cy="294860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6BD2EFC4-51EB-B697-99B2-C9F9F5654922}"/>
              </a:ext>
            </a:extLst>
          </p:cNvPr>
          <p:cNvSpPr/>
          <p:nvPr/>
        </p:nvSpPr>
        <p:spPr>
          <a:xfrm>
            <a:off x="4375731" y="2110514"/>
            <a:ext cx="1229614" cy="7220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400" dirty="0">
                <a:solidFill>
                  <a:schemeClr val="tx1"/>
                </a:solidFill>
                <a:sym typeface="Symbol" pitchFamily="2" charset="2"/>
              </a:rPr>
              <a:t></a:t>
            </a:r>
            <a:r>
              <a:rPr lang="en-GB" sz="2400" baseline="-25000" dirty="0">
                <a:solidFill>
                  <a:schemeClr val="tx1"/>
                </a:solidFill>
                <a:sym typeface="Symbol" pitchFamily="2" charset="2"/>
              </a:rPr>
              <a:t>A</a:t>
            </a:r>
            <a:endParaRPr lang="en-US" sz="2400" baseline="-25000" dirty="0">
              <a:solidFill>
                <a:schemeClr val="tx1"/>
              </a:solidFill>
              <a:cs typeface="Cambria Math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B24D5362-9E66-F5B7-5052-36989A7ED4D5}"/>
              </a:ext>
            </a:extLst>
          </p:cNvPr>
          <p:cNvSpPr/>
          <p:nvPr/>
        </p:nvSpPr>
        <p:spPr>
          <a:xfrm>
            <a:off x="5283961" y="2594660"/>
            <a:ext cx="1102298" cy="7220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sz="2600" dirty="0">
                <a:solidFill>
                  <a:schemeClr val="tx1"/>
                </a:solidFill>
                <a:cs typeface="Cambria Math"/>
              </a:rPr>
              <a:t>β</a:t>
            </a:r>
            <a:r>
              <a:rPr lang="en-US" sz="2600" baseline="-25000" dirty="0">
                <a:solidFill>
                  <a:schemeClr val="tx1"/>
                </a:solidFill>
                <a:cs typeface="Cambria Math"/>
              </a:rPr>
              <a:t>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ECBB52C2-4C70-B117-2E70-01F82542CABD}"/>
                  </a:ext>
                </a:extLst>
              </p:cNvPr>
              <p:cNvSpPr/>
              <p:nvPr/>
            </p:nvSpPr>
            <p:spPr>
              <a:xfrm>
                <a:off x="6971703" y="2652286"/>
                <a:ext cx="1102298" cy="72202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mbria Math"/>
                            </a:rPr>
                            <m:t>𝛼</m:t>
                          </m:r>
                        </m:e>
                        <m:sub>
                          <m:r>
                            <a:rPr lang="en-US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</m:oMath>
                  </m:oMathPara>
                </a14:m>
                <a:endParaRPr lang="en-US" sz="2600" dirty="0">
                  <a:solidFill>
                    <a:schemeClr val="tx1"/>
                  </a:solidFill>
                  <a:cs typeface="Cambria Math"/>
                </a:endParaRPr>
              </a:p>
            </p:txBody>
          </p:sp>
        </mc:Choice>
        <mc:Fallback xmlns="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ECBB52C2-4C70-B117-2E70-01F82542CA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1703" y="2652286"/>
                <a:ext cx="1102298" cy="72202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3C954EAC-71D6-E4B8-3A91-6291BDD70771}"/>
              </a:ext>
            </a:extLst>
          </p:cNvPr>
          <p:cNvCxnSpPr/>
          <p:nvPr/>
        </p:nvCxnSpPr>
        <p:spPr>
          <a:xfrm>
            <a:off x="7246031" y="3311061"/>
            <a:ext cx="424010" cy="0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4E120DD8-D898-E9D6-F8A0-436092A798D0}"/>
                  </a:ext>
                </a:extLst>
              </p:cNvPr>
              <p:cNvSpPr/>
              <p:nvPr/>
            </p:nvSpPr>
            <p:spPr>
              <a:xfrm>
                <a:off x="6953046" y="4180023"/>
                <a:ext cx="1102298" cy="72202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mbria Math"/>
                            </a:rPr>
                            <m:t>𝛼</m:t>
                          </m:r>
                        </m:e>
                        <m:sub>
                          <m:r>
                            <a:rPr lang="en-US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</m:oMath>
                  </m:oMathPara>
                </a14:m>
                <a:endParaRPr lang="en-US" sz="2600" dirty="0">
                  <a:solidFill>
                    <a:schemeClr val="tx1"/>
                  </a:solidFill>
                  <a:cs typeface="Cambria Math"/>
                </a:endParaRPr>
              </a:p>
            </p:txBody>
          </p:sp>
        </mc:Choice>
        <mc:Fallback xmlns="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4E120DD8-D898-E9D6-F8A0-436092A798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3046" y="4180023"/>
                <a:ext cx="1102298" cy="72202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Title 1">
            <a:extLst>
              <a:ext uri="{FF2B5EF4-FFF2-40B4-BE49-F238E27FC236}">
                <a16:creationId xmlns:a16="http://schemas.microsoft.com/office/drawing/2014/main" id="{871DEDED-0882-1A02-1E70-197A32330365}"/>
              </a:ext>
            </a:extLst>
          </p:cNvPr>
          <p:cNvSpPr txBox="1">
            <a:spLocks/>
          </p:cNvSpPr>
          <p:nvPr/>
        </p:nvSpPr>
        <p:spPr>
          <a:xfrm>
            <a:off x="1544335" y="2486687"/>
            <a:ext cx="244837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300" dirty="0">
                <a:solidFill>
                  <a:schemeClr val="accent5">
                    <a:lumMod val="75000"/>
                  </a:schemeClr>
                </a:solidFill>
                <a:latin typeface="+mn-lt"/>
              </a:rPr>
              <a:t> </a:t>
            </a:r>
            <a:r>
              <a:rPr lang="en-US" sz="3300" b="1" dirty="0">
                <a:solidFill>
                  <a:schemeClr val="accent5">
                    <a:lumMod val="75000"/>
                  </a:schemeClr>
                </a:solidFill>
                <a:latin typeface="+mn-lt"/>
              </a:rPr>
              <a:t>reservoir</a:t>
            </a:r>
            <a:r>
              <a:rPr lang="en-US" sz="3300" dirty="0">
                <a:solidFill>
                  <a:schemeClr val="accent5">
                    <a:lumMod val="75000"/>
                  </a:schemeClr>
                </a:solidFill>
                <a:latin typeface="+mn-lt"/>
              </a:rPr>
              <a:t> 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7151062-6C1C-122B-F036-8E30BF6CD6DD}"/>
              </a:ext>
            </a:extLst>
          </p:cNvPr>
          <p:cNvSpPr txBox="1"/>
          <p:nvPr/>
        </p:nvSpPr>
        <p:spPr>
          <a:xfrm>
            <a:off x="1595302" y="4765536"/>
            <a:ext cx="231446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rgbClr val="C00000"/>
                </a:solidFill>
                <a:latin typeface="+mn-lt"/>
              </a:rPr>
              <a:t>spillover host</a:t>
            </a:r>
          </a:p>
        </p:txBody>
      </p:sp>
      <p:cxnSp>
        <p:nvCxnSpPr>
          <p:cNvPr id="56" name="Curved Connector 55">
            <a:extLst>
              <a:ext uri="{FF2B5EF4-FFF2-40B4-BE49-F238E27FC236}">
                <a16:creationId xmlns:a16="http://schemas.microsoft.com/office/drawing/2014/main" id="{4E41D7DF-17D3-441B-EB69-E3747B35E83F}"/>
              </a:ext>
            </a:extLst>
          </p:cNvPr>
          <p:cNvCxnSpPr>
            <a:cxnSpLocks/>
            <a:endCxn id="42" idx="0"/>
          </p:cNvCxnSpPr>
          <p:nvPr/>
        </p:nvCxnSpPr>
        <p:spPr>
          <a:xfrm rot="10800000">
            <a:off x="5835110" y="2594661"/>
            <a:ext cx="791718" cy="95175"/>
          </a:xfrm>
          <a:prstGeom prst="curvedConnector4">
            <a:avLst>
              <a:gd name="adj1" fmla="val 6135"/>
              <a:gd name="adj2" fmla="val 340189"/>
            </a:avLst>
          </a:prstGeom>
          <a:ln w="381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99B7CF1B-2D75-89BB-FFAD-FA066F736EA2}"/>
              </a:ext>
            </a:extLst>
          </p:cNvPr>
          <p:cNvSpPr txBox="1"/>
          <p:nvPr/>
        </p:nvSpPr>
        <p:spPr>
          <a:xfrm>
            <a:off x="0" y="6273225"/>
            <a:ext cx="231446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+mn-lt"/>
              </a:rPr>
              <a:t>ex: avian flu</a:t>
            </a:r>
            <a:endParaRPr lang="en-US" sz="3200" b="1" dirty="0">
              <a:solidFill>
                <a:srgbClr val="C00000"/>
              </a:solidFill>
              <a:latin typeface="+mn-lt"/>
            </a:endParaRPr>
          </a:p>
        </p:txBody>
      </p:sp>
      <p:cxnSp>
        <p:nvCxnSpPr>
          <p:cNvPr id="65" name="Curved Connector 64">
            <a:extLst>
              <a:ext uri="{FF2B5EF4-FFF2-40B4-BE49-F238E27FC236}">
                <a16:creationId xmlns:a16="http://schemas.microsoft.com/office/drawing/2014/main" id="{99CA7DC4-08ED-9A79-0BA2-ABD95ECE402C}"/>
              </a:ext>
            </a:extLst>
          </p:cNvPr>
          <p:cNvCxnSpPr>
            <a:stCxn id="53" idx="1"/>
            <a:endCxn id="55" idx="1"/>
          </p:cNvCxnSpPr>
          <p:nvPr/>
        </p:nvCxnSpPr>
        <p:spPr>
          <a:xfrm rot="10800000" flipH="1" flipV="1">
            <a:off x="1544334" y="3149469"/>
            <a:ext cx="50967" cy="2154676"/>
          </a:xfrm>
          <a:prstGeom prst="curvedConnector3">
            <a:avLst>
              <a:gd name="adj1" fmla="val -448526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748F071B-2EEB-B060-5164-1F40AD9B663C}"/>
              </a:ext>
            </a:extLst>
          </p:cNvPr>
          <p:cNvSpPr txBox="1"/>
          <p:nvPr/>
        </p:nvSpPr>
        <p:spPr>
          <a:xfrm>
            <a:off x="952154" y="3872864"/>
            <a:ext cx="231446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i="1" dirty="0"/>
              <a:t>d</a:t>
            </a:r>
            <a:r>
              <a:rPr lang="en-US" sz="2000" i="1" dirty="0">
                <a:latin typeface="+mn-lt"/>
              </a:rPr>
              <a:t>irection of transmission</a:t>
            </a:r>
            <a:endParaRPr lang="en-US" sz="2000" b="1" i="1" dirty="0">
              <a:solidFill>
                <a:srgbClr val="C00000"/>
              </a:solidFill>
              <a:latin typeface="+mn-lt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87C28C9-50C6-6E53-830D-B878FABD96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7149" y="436459"/>
            <a:ext cx="9019485" cy="1325563"/>
          </a:xfrm>
        </p:spPr>
        <p:txBody>
          <a:bodyPr>
            <a:noAutofit/>
          </a:bodyPr>
          <a:lstStyle/>
          <a:p>
            <a:pPr algn="ctr"/>
            <a:r>
              <a:rPr lang="en-US" sz="3500" b="1" dirty="0">
                <a:solidFill>
                  <a:srgbClr val="AC50F3"/>
                </a:solidFill>
                <a:latin typeface="+mn-lt"/>
              </a:rPr>
              <a:t>Spillover</a:t>
            </a:r>
            <a:r>
              <a:rPr lang="en-US" sz="3500" dirty="0">
                <a:solidFill>
                  <a:srgbClr val="C00000"/>
                </a:solidFill>
                <a:latin typeface="+mn-lt"/>
              </a:rPr>
              <a:t> </a:t>
            </a:r>
            <a:r>
              <a:rPr lang="en-US" sz="3500" dirty="0">
                <a:latin typeface="+mn-lt"/>
              </a:rPr>
              <a:t>is the term used to describe pathogen transmission between any two different species.</a:t>
            </a:r>
            <a:endParaRPr lang="en-US" sz="3500" b="1" dirty="0">
              <a:solidFill>
                <a:srgbClr val="C00000"/>
              </a:solidFill>
              <a:latin typeface="+mn-lt"/>
            </a:endParaRPr>
          </a:p>
        </p:txBody>
      </p:sp>
      <p:pic>
        <p:nvPicPr>
          <p:cNvPr id="12" name="Graphic 11" descr="Chicken with solid fill">
            <a:extLst>
              <a:ext uri="{FF2B5EF4-FFF2-40B4-BE49-F238E27FC236}">
                <a16:creationId xmlns:a16="http://schemas.microsoft.com/office/drawing/2014/main" id="{F3EAC4AF-6B48-AC3C-5E18-F5DAB4EC0F6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670817" y="2897850"/>
            <a:ext cx="914400" cy="914400"/>
          </a:xfrm>
          <a:prstGeom prst="rect">
            <a:avLst/>
          </a:prstGeom>
        </p:spPr>
      </p:pic>
      <p:pic>
        <p:nvPicPr>
          <p:cNvPr id="15" name="Graphic 14" descr="Cow with solid fill">
            <a:extLst>
              <a:ext uri="{FF2B5EF4-FFF2-40B4-BE49-F238E27FC236}">
                <a16:creationId xmlns:a16="http://schemas.microsoft.com/office/drawing/2014/main" id="{AE85C2A2-F4CD-6339-AD06-5308E1E99AB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879211" y="442043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2233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788653-5570-8985-2E26-B41BCFAAE0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" name="Object 26">
            <a:extLst>
              <a:ext uri="{FF2B5EF4-FFF2-40B4-BE49-F238E27FC236}">
                <a16:creationId xmlns:a16="http://schemas.microsoft.com/office/drawing/2014/main" id="{B9C12102-B861-E7C7-3E23-32B31AEC93D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620067" y="2444105"/>
          <a:ext cx="135763" cy="1971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14300" imgH="165100" progId="Equation.3">
                  <p:embed/>
                </p:oleObj>
              </mc:Choice>
              <mc:Fallback>
                <p:oleObj name="Equation" r:id="rId3" imgW="114300" imgH="165100" progId="Equation.3">
                  <p:embed/>
                  <p:pic>
                    <p:nvPicPr>
                      <p:cNvPr id="27" name="Object 26">
                        <a:extLst>
                          <a:ext uri="{FF2B5EF4-FFF2-40B4-BE49-F238E27FC236}">
                            <a16:creationId xmlns:a16="http://schemas.microsoft.com/office/drawing/2014/main" id="{B9C12102-B861-E7C7-3E23-32B31AEC93D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620067" y="2444105"/>
                        <a:ext cx="135763" cy="1971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" name="Rectangle 31">
            <a:extLst>
              <a:ext uri="{FF2B5EF4-FFF2-40B4-BE49-F238E27FC236}">
                <a16:creationId xmlns:a16="http://schemas.microsoft.com/office/drawing/2014/main" id="{9A845327-AC05-4655-5CEE-6D91AFD134B0}"/>
              </a:ext>
            </a:extLst>
          </p:cNvPr>
          <p:cNvSpPr/>
          <p:nvPr/>
        </p:nvSpPr>
        <p:spPr>
          <a:xfrm>
            <a:off x="5287339" y="4168481"/>
            <a:ext cx="1102298" cy="7220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sz="2600" dirty="0">
                <a:solidFill>
                  <a:schemeClr val="tx1"/>
                </a:solidFill>
                <a:cs typeface="Cambria Math"/>
              </a:rPr>
              <a:t>β</a:t>
            </a:r>
            <a:r>
              <a:rPr lang="en-US" sz="2600" baseline="-25000" dirty="0">
                <a:solidFill>
                  <a:schemeClr val="tx1"/>
                </a:solidFill>
                <a:cs typeface="Cambria Math"/>
              </a:rPr>
              <a:t>C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7D3C51E-AE8B-6287-6BCA-898E022821AE}"/>
              </a:ext>
            </a:extLst>
          </p:cNvPr>
          <p:cNvCxnSpPr/>
          <p:nvPr/>
        </p:nvCxnSpPr>
        <p:spPr>
          <a:xfrm>
            <a:off x="5598976" y="4805039"/>
            <a:ext cx="424010" cy="0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7BB9C44-88EC-BDCC-9846-D4F94BF8FA54}"/>
              </a:ext>
            </a:extLst>
          </p:cNvPr>
          <p:cNvCxnSpPr>
            <a:cxnSpLocks/>
          </p:cNvCxnSpPr>
          <p:nvPr/>
        </p:nvCxnSpPr>
        <p:spPr>
          <a:xfrm>
            <a:off x="7220713" y="4832514"/>
            <a:ext cx="424010" cy="0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6CD0ABCA-EAA4-6945-F0CB-2635EB617C4D}"/>
              </a:ext>
            </a:extLst>
          </p:cNvPr>
          <p:cNvSpPr/>
          <p:nvPr/>
        </p:nvSpPr>
        <p:spPr>
          <a:xfrm>
            <a:off x="6126115" y="4299382"/>
            <a:ext cx="1001426" cy="971168"/>
          </a:xfrm>
          <a:prstGeom prst="rect">
            <a:avLst/>
          </a:prstGeom>
          <a:solidFill>
            <a:srgbClr val="FF6666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  <a:cs typeface="Cambria Math"/>
              </a:rPr>
              <a:t>I</a:t>
            </a:r>
            <a:r>
              <a:rPr lang="en-US" sz="3600" baseline="-25000" dirty="0">
                <a:solidFill>
                  <a:schemeClr val="tx1"/>
                </a:solidFill>
                <a:cs typeface="Cambria Math"/>
              </a:rPr>
              <a:t>C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492D028-34E5-1AC6-8CBF-B3F9C1D0A36A}"/>
              </a:ext>
            </a:extLst>
          </p:cNvPr>
          <p:cNvCxnSpPr>
            <a:cxnSpLocks/>
          </p:cNvCxnSpPr>
          <p:nvPr/>
        </p:nvCxnSpPr>
        <p:spPr>
          <a:xfrm flipV="1">
            <a:off x="4697113" y="2399077"/>
            <a:ext cx="0" cy="293838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AE9C406-764E-619A-2712-9C4A4A88E647}"/>
              </a:ext>
            </a:extLst>
          </p:cNvPr>
          <p:cNvCxnSpPr>
            <a:cxnSpLocks/>
          </p:cNvCxnSpPr>
          <p:nvPr/>
        </p:nvCxnSpPr>
        <p:spPr>
          <a:xfrm>
            <a:off x="6835226" y="5467304"/>
            <a:ext cx="0" cy="207439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4F259C7-AB29-D4E5-B2C2-31DFFCE483EC}"/>
              </a:ext>
            </a:extLst>
          </p:cNvPr>
          <p:cNvCxnSpPr/>
          <p:nvPr/>
        </p:nvCxnSpPr>
        <p:spPr>
          <a:xfrm>
            <a:off x="3995298" y="4959546"/>
            <a:ext cx="351680" cy="0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8640F72D-FCED-1C50-3C84-226FEBC0B99B}"/>
              </a:ext>
            </a:extLst>
          </p:cNvPr>
          <p:cNvSpPr/>
          <p:nvPr/>
        </p:nvSpPr>
        <p:spPr>
          <a:xfrm>
            <a:off x="3495135" y="4237525"/>
            <a:ext cx="1102298" cy="7220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600" dirty="0" err="1">
                <a:solidFill>
                  <a:schemeClr val="tx1"/>
                </a:solidFill>
                <a:cs typeface="Cambria Math"/>
              </a:rPr>
              <a:t>b</a:t>
            </a:r>
            <a:r>
              <a:rPr lang="en-US" sz="2600" baseline="-25000" dirty="0" err="1">
                <a:solidFill>
                  <a:schemeClr val="tx1"/>
                </a:solidFill>
                <a:cs typeface="Cambria Math"/>
              </a:rPr>
              <a:t>C</a:t>
            </a:r>
            <a:endParaRPr lang="en-US" sz="2600" baseline="-25000" dirty="0">
              <a:solidFill>
                <a:schemeClr val="tx1"/>
              </a:solidFill>
              <a:cs typeface="Cambria Math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EE06F99-68C1-4029-EE04-9CBE28F11E3A}"/>
              </a:ext>
            </a:extLst>
          </p:cNvPr>
          <p:cNvSpPr/>
          <p:nvPr/>
        </p:nvSpPr>
        <p:spPr>
          <a:xfrm>
            <a:off x="4465572" y="5179046"/>
            <a:ext cx="665662" cy="3779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400" dirty="0">
                <a:solidFill>
                  <a:schemeClr val="tx1"/>
                </a:solidFill>
                <a:sym typeface="Symbol" pitchFamily="2" charset="2"/>
              </a:rPr>
              <a:t></a:t>
            </a:r>
            <a:r>
              <a:rPr lang="en-GB" sz="2400" baseline="-25000" dirty="0">
                <a:solidFill>
                  <a:schemeClr val="tx1"/>
                </a:solidFill>
                <a:sym typeface="Symbol" pitchFamily="2" charset="2"/>
              </a:rPr>
              <a:t>C</a:t>
            </a:r>
            <a:endParaRPr lang="en-US" sz="2400" baseline="-25000" dirty="0">
              <a:solidFill>
                <a:schemeClr val="tx1"/>
              </a:solidFill>
              <a:cs typeface="Cambria Math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959CA88-1F17-7F07-E2A2-E02748AA02FA}"/>
              </a:ext>
            </a:extLst>
          </p:cNvPr>
          <p:cNvSpPr/>
          <p:nvPr/>
        </p:nvSpPr>
        <p:spPr>
          <a:xfrm>
            <a:off x="5946587" y="5113931"/>
            <a:ext cx="1229614" cy="7220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400" dirty="0">
                <a:solidFill>
                  <a:schemeClr val="tx1"/>
                </a:solidFill>
                <a:sym typeface="Symbol" pitchFamily="2" charset="2"/>
              </a:rPr>
              <a:t></a:t>
            </a:r>
            <a:r>
              <a:rPr lang="en-GB" sz="2400" baseline="-25000" dirty="0">
                <a:solidFill>
                  <a:schemeClr val="tx1"/>
                </a:solidFill>
                <a:sym typeface="Symbol" pitchFamily="2" charset="2"/>
              </a:rPr>
              <a:t>C</a:t>
            </a:r>
            <a:endParaRPr lang="en-US" sz="2400" baseline="-25000" dirty="0">
              <a:solidFill>
                <a:schemeClr val="tx1"/>
              </a:solidFill>
              <a:cs typeface="Cambria Math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20EAEBB-C2DF-F7EB-23EF-99064F48358A}"/>
              </a:ext>
            </a:extLst>
          </p:cNvPr>
          <p:cNvSpPr/>
          <p:nvPr/>
        </p:nvSpPr>
        <p:spPr>
          <a:xfrm>
            <a:off x="4453131" y="4282656"/>
            <a:ext cx="1001426" cy="971167"/>
          </a:xfrm>
          <a:prstGeom prst="rect">
            <a:avLst/>
          </a:prstGeom>
          <a:solidFill>
            <a:srgbClr val="00E867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  <a:cs typeface="Cambria Math"/>
              </a:rPr>
              <a:t>S</a:t>
            </a:r>
            <a:r>
              <a:rPr lang="en-US" sz="3600" baseline="-25000" dirty="0">
                <a:solidFill>
                  <a:schemeClr val="tx1"/>
                </a:solidFill>
                <a:cs typeface="Cambria Math"/>
              </a:rPr>
              <a:t>C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03475FA-00C4-9306-92BC-1EDB5B5EA38C}"/>
              </a:ext>
            </a:extLst>
          </p:cNvPr>
          <p:cNvCxnSpPr/>
          <p:nvPr/>
        </p:nvCxnSpPr>
        <p:spPr>
          <a:xfrm>
            <a:off x="5672197" y="3271767"/>
            <a:ext cx="424010" cy="0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Curved Connector 10">
            <a:extLst>
              <a:ext uri="{FF2B5EF4-FFF2-40B4-BE49-F238E27FC236}">
                <a16:creationId xmlns:a16="http://schemas.microsoft.com/office/drawing/2014/main" id="{021CA579-9B30-02D3-B03B-D88207E4AD3D}"/>
              </a:ext>
            </a:extLst>
          </p:cNvPr>
          <p:cNvCxnSpPr>
            <a:cxnSpLocks/>
            <a:stCxn id="33" idx="2"/>
            <a:endCxn id="32" idx="0"/>
          </p:cNvCxnSpPr>
          <p:nvPr/>
        </p:nvCxnSpPr>
        <p:spPr>
          <a:xfrm rot="5400000">
            <a:off x="6016743" y="3524637"/>
            <a:ext cx="465590" cy="822099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C2E2EEA9-3C1B-B862-55BC-6BC2F035B2EE}"/>
              </a:ext>
            </a:extLst>
          </p:cNvPr>
          <p:cNvSpPr/>
          <p:nvPr/>
        </p:nvSpPr>
        <p:spPr>
          <a:xfrm>
            <a:off x="6159874" y="2731724"/>
            <a:ext cx="1001426" cy="971167"/>
          </a:xfrm>
          <a:prstGeom prst="rect">
            <a:avLst/>
          </a:prstGeom>
          <a:solidFill>
            <a:srgbClr val="FF9300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  <a:cs typeface="Cambria Math"/>
              </a:rPr>
              <a:t>I</a:t>
            </a:r>
            <a:r>
              <a:rPr lang="en-US" sz="3600" baseline="-25000" dirty="0">
                <a:solidFill>
                  <a:schemeClr val="tx1"/>
                </a:solidFill>
                <a:cs typeface="Cambria Math"/>
              </a:rPr>
              <a:t>A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8570309-E933-122E-0CC4-0C3CBD3160B6}"/>
              </a:ext>
            </a:extLst>
          </p:cNvPr>
          <p:cNvSpPr/>
          <p:nvPr/>
        </p:nvSpPr>
        <p:spPr>
          <a:xfrm>
            <a:off x="4453898" y="2736488"/>
            <a:ext cx="1001426" cy="971167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  <a:cs typeface="Cambria Math"/>
              </a:rPr>
              <a:t>S</a:t>
            </a:r>
            <a:r>
              <a:rPr lang="en-US" sz="3600" baseline="-25000" dirty="0">
                <a:solidFill>
                  <a:schemeClr val="tx1"/>
                </a:solidFill>
                <a:cs typeface="Cambria Math"/>
              </a:rPr>
              <a:t>A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797CA25-E81B-37CC-CFAC-CD6D1A5E02B4}"/>
              </a:ext>
            </a:extLst>
          </p:cNvPr>
          <p:cNvCxnSpPr/>
          <p:nvPr/>
        </p:nvCxnSpPr>
        <p:spPr>
          <a:xfrm>
            <a:off x="3990350" y="3192191"/>
            <a:ext cx="351680" cy="0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667C1A15-2F38-A4EE-9A5E-F2045F51A0D2}"/>
              </a:ext>
            </a:extLst>
          </p:cNvPr>
          <p:cNvSpPr/>
          <p:nvPr/>
        </p:nvSpPr>
        <p:spPr>
          <a:xfrm>
            <a:off x="3553128" y="2498067"/>
            <a:ext cx="1102298" cy="7220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600" dirty="0" err="1">
                <a:solidFill>
                  <a:schemeClr val="tx1"/>
                </a:solidFill>
                <a:cs typeface="Cambria Math"/>
              </a:rPr>
              <a:t>b</a:t>
            </a:r>
            <a:r>
              <a:rPr lang="en-US" sz="2600" baseline="-25000" dirty="0" err="1">
                <a:solidFill>
                  <a:schemeClr val="tx1"/>
                </a:solidFill>
                <a:cs typeface="Cambria Math"/>
              </a:rPr>
              <a:t>A</a:t>
            </a:r>
            <a:endParaRPr lang="en-US" sz="2600" baseline="-25000" dirty="0">
              <a:solidFill>
                <a:schemeClr val="tx1"/>
              </a:solidFill>
              <a:cs typeface="Cambria Math"/>
            </a:endParaRP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D4FC6EF0-10E8-1112-B255-1FDD61881677}"/>
              </a:ext>
            </a:extLst>
          </p:cNvPr>
          <p:cNvCxnSpPr>
            <a:cxnSpLocks/>
          </p:cNvCxnSpPr>
          <p:nvPr/>
        </p:nvCxnSpPr>
        <p:spPr>
          <a:xfrm flipV="1">
            <a:off x="6755830" y="2383073"/>
            <a:ext cx="0" cy="258227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0B61CFCC-8C12-0C90-3E37-B86567A2E9D1}"/>
              </a:ext>
            </a:extLst>
          </p:cNvPr>
          <p:cNvSpPr/>
          <p:nvPr/>
        </p:nvSpPr>
        <p:spPr>
          <a:xfrm>
            <a:off x="6417174" y="2127605"/>
            <a:ext cx="1229614" cy="7220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400" dirty="0">
                <a:solidFill>
                  <a:schemeClr val="tx1"/>
                </a:solidFill>
                <a:sym typeface="Symbol" pitchFamily="2" charset="2"/>
              </a:rPr>
              <a:t></a:t>
            </a:r>
            <a:r>
              <a:rPr lang="en-GB" sz="2400" baseline="-25000" dirty="0">
                <a:solidFill>
                  <a:schemeClr val="tx1"/>
                </a:solidFill>
                <a:sym typeface="Symbol" pitchFamily="2" charset="2"/>
              </a:rPr>
              <a:t>A</a:t>
            </a:r>
            <a:endParaRPr lang="en-US" sz="2400" baseline="-25000" dirty="0">
              <a:solidFill>
                <a:schemeClr val="tx1"/>
              </a:solidFill>
              <a:cs typeface="Cambria Math"/>
            </a:endParaRP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C6A6C5D2-CBA1-FC38-9F9E-D65D32B6C7F4}"/>
              </a:ext>
            </a:extLst>
          </p:cNvPr>
          <p:cNvCxnSpPr>
            <a:cxnSpLocks/>
          </p:cNvCxnSpPr>
          <p:nvPr/>
        </p:nvCxnSpPr>
        <p:spPr>
          <a:xfrm>
            <a:off x="5147484" y="5322812"/>
            <a:ext cx="0" cy="294860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3BE2C23A-FE29-DD7E-1424-57C91D636956}"/>
              </a:ext>
            </a:extLst>
          </p:cNvPr>
          <p:cNvSpPr/>
          <p:nvPr/>
        </p:nvSpPr>
        <p:spPr>
          <a:xfrm>
            <a:off x="4375731" y="2110514"/>
            <a:ext cx="1229614" cy="7220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400" dirty="0">
                <a:solidFill>
                  <a:schemeClr val="tx1"/>
                </a:solidFill>
                <a:sym typeface="Symbol" pitchFamily="2" charset="2"/>
              </a:rPr>
              <a:t></a:t>
            </a:r>
            <a:r>
              <a:rPr lang="en-GB" sz="2400" baseline="-25000" dirty="0">
                <a:solidFill>
                  <a:schemeClr val="tx1"/>
                </a:solidFill>
                <a:sym typeface="Symbol" pitchFamily="2" charset="2"/>
              </a:rPr>
              <a:t>A</a:t>
            </a:r>
            <a:endParaRPr lang="en-US" sz="2400" baseline="-25000" dirty="0">
              <a:solidFill>
                <a:schemeClr val="tx1"/>
              </a:solidFill>
              <a:cs typeface="Cambria Math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5061A0E-85C7-EAF6-6E54-31D1B314317E}"/>
              </a:ext>
            </a:extLst>
          </p:cNvPr>
          <p:cNvSpPr/>
          <p:nvPr/>
        </p:nvSpPr>
        <p:spPr>
          <a:xfrm>
            <a:off x="5283961" y="2594660"/>
            <a:ext cx="1102298" cy="7220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sz="2600" dirty="0">
                <a:solidFill>
                  <a:schemeClr val="tx1"/>
                </a:solidFill>
                <a:cs typeface="Cambria Math"/>
              </a:rPr>
              <a:t>β</a:t>
            </a:r>
            <a:r>
              <a:rPr lang="en-US" sz="2600" baseline="-25000" dirty="0">
                <a:solidFill>
                  <a:schemeClr val="tx1"/>
                </a:solidFill>
                <a:cs typeface="Cambria Math"/>
              </a:rPr>
              <a:t>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ECBBD6A0-1FC4-E959-5945-893EE37B6A0F}"/>
                  </a:ext>
                </a:extLst>
              </p:cNvPr>
              <p:cNvSpPr/>
              <p:nvPr/>
            </p:nvSpPr>
            <p:spPr>
              <a:xfrm>
                <a:off x="6971703" y="2652286"/>
                <a:ext cx="1102298" cy="72202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mbria Math"/>
                            </a:rPr>
                            <m:t>𝛼</m:t>
                          </m:r>
                        </m:e>
                        <m:sub>
                          <m:r>
                            <a:rPr lang="en-US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</m:oMath>
                  </m:oMathPara>
                </a14:m>
                <a:endParaRPr lang="en-US" sz="2600" dirty="0">
                  <a:solidFill>
                    <a:schemeClr val="tx1"/>
                  </a:solidFill>
                  <a:cs typeface="Cambria Math"/>
                </a:endParaRPr>
              </a:p>
            </p:txBody>
          </p:sp>
        </mc:Choice>
        <mc:Fallback xmlns="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ECBBD6A0-1FC4-E959-5945-893EE37B6A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1703" y="2652286"/>
                <a:ext cx="1102298" cy="72202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4B70F4CB-F0CD-13C1-7B29-5481C0AFCD14}"/>
              </a:ext>
            </a:extLst>
          </p:cNvPr>
          <p:cNvCxnSpPr/>
          <p:nvPr/>
        </p:nvCxnSpPr>
        <p:spPr>
          <a:xfrm>
            <a:off x="7246031" y="3311061"/>
            <a:ext cx="424010" cy="0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7859E2D7-BBCE-4BAD-B50C-A6C6DE1B9C6C}"/>
                  </a:ext>
                </a:extLst>
              </p:cNvPr>
              <p:cNvSpPr/>
              <p:nvPr/>
            </p:nvSpPr>
            <p:spPr>
              <a:xfrm>
                <a:off x="6953046" y="4180023"/>
                <a:ext cx="1102298" cy="72202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mbria Math"/>
                            </a:rPr>
                            <m:t>𝛼</m:t>
                          </m:r>
                        </m:e>
                        <m:sub>
                          <m:r>
                            <a:rPr lang="en-US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</m:oMath>
                  </m:oMathPara>
                </a14:m>
                <a:endParaRPr lang="en-US" sz="2600" dirty="0">
                  <a:solidFill>
                    <a:schemeClr val="tx1"/>
                  </a:solidFill>
                  <a:cs typeface="Cambria Math"/>
                </a:endParaRPr>
              </a:p>
            </p:txBody>
          </p:sp>
        </mc:Choice>
        <mc:Fallback xmlns="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7859E2D7-BBCE-4BAD-B50C-A6C6DE1B9C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3046" y="4180023"/>
                <a:ext cx="1102298" cy="72202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Title 1">
            <a:extLst>
              <a:ext uri="{FF2B5EF4-FFF2-40B4-BE49-F238E27FC236}">
                <a16:creationId xmlns:a16="http://schemas.microsoft.com/office/drawing/2014/main" id="{2BCD88F8-5119-839B-03F6-7F90D6D034E5}"/>
              </a:ext>
            </a:extLst>
          </p:cNvPr>
          <p:cNvSpPr txBox="1">
            <a:spLocks/>
          </p:cNvSpPr>
          <p:nvPr/>
        </p:nvSpPr>
        <p:spPr>
          <a:xfrm>
            <a:off x="1544335" y="2486687"/>
            <a:ext cx="244837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300" dirty="0">
                <a:solidFill>
                  <a:schemeClr val="accent5">
                    <a:lumMod val="75000"/>
                  </a:schemeClr>
                </a:solidFill>
                <a:latin typeface="+mn-lt"/>
              </a:rPr>
              <a:t> </a:t>
            </a:r>
            <a:r>
              <a:rPr lang="en-US" sz="3300" b="1" dirty="0">
                <a:solidFill>
                  <a:schemeClr val="accent5">
                    <a:lumMod val="75000"/>
                  </a:schemeClr>
                </a:solidFill>
                <a:latin typeface="+mn-lt"/>
              </a:rPr>
              <a:t>reservoir</a:t>
            </a:r>
            <a:r>
              <a:rPr lang="en-US" sz="3300" dirty="0">
                <a:solidFill>
                  <a:schemeClr val="accent5">
                    <a:lumMod val="75000"/>
                  </a:schemeClr>
                </a:solidFill>
                <a:latin typeface="+mn-lt"/>
              </a:rPr>
              <a:t> 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13C5193-29B0-8F5C-DA7A-C5460E7AB9CF}"/>
              </a:ext>
            </a:extLst>
          </p:cNvPr>
          <p:cNvSpPr txBox="1"/>
          <p:nvPr/>
        </p:nvSpPr>
        <p:spPr>
          <a:xfrm>
            <a:off x="1595302" y="4765536"/>
            <a:ext cx="231446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rgbClr val="C00000"/>
                </a:solidFill>
                <a:latin typeface="+mn-lt"/>
              </a:rPr>
              <a:t>spillover host</a:t>
            </a:r>
          </a:p>
        </p:txBody>
      </p:sp>
      <p:cxnSp>
        <p:nvCxnSpPr>
          <p:cNvPr id="56" name="Curved Connector 55">
            <a:extLst>
              <a:ext uri="{FF2B5EF4-FFF2-40B4-BE49-F238E27FC236}">
                <a16:creationId xmlns:a16="http://schemas.microsoft.com/office/drawing/2014/main" id="{A35A9187-9349-8B1A-4595-2062B93720E5}"/>
              </a:ext>
            </a:extLst>
          </p:cNvPr>
          <p:cNvCxnSpPr>
            <a:cxnSpLocks/>
            <a:endCxn id="42" idx="0"/>
          </p:cNvCxnSpPr>
          <p:nvPr/>
        </p:nvCxnSpPr>
        <p:spPr>
          <a:xfrm rot="10800000">
            <a:off x="5835110" y="2594661"/>
            <a:ext cx="791718" cy="95175"/>
          </a:xfrm>
          <a:prstGeom prst="curvedConnector4">
            <a:avLst>
              <a:gd name="adj1" fmla="val 6135"/>
              <a:gd name="adj2" fmla="val 340189"/>
            </a:avLst>
          </a:prstGeom>
          <a:ln w="381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2714026B-92C4-11F1-C7B5-70C3F7F964D1}"/>
              </a:ext>
            </a:extLst>
          </p:cNvPr>
          <p:cNvSpPr txBox="1"/>
          <p:nvPr/>
        </p:nvSpPr>
        <p:spPr>
          <a:xfrm>
            <a:off x="0" y="6273225"/>
            <a:ext cx="231446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+mn-lt"/>
              </a:rPr>
              <a:t>ex: avian flu</a:t>
            </a:r>
            <a:endParaRPr lang="en-US" sz="3200" b="1" dirty="0">
              <a:solidFill>
                <a:srgbClr val="C00000"/>
              </a:solidFill>
              <a:latin typeface="+mn-lt"/>
            </a:endParaRPr>
          </a:p>
        </p:txBody>
      </p:sp>
      <p:cxnSp>
        <p:nvCxnSpPr>
          <p:cNvPr id="65" name="Curved Connector 64">
            <a:extLst>
              <a:ext uri="{FF2B5EF4-FFF2-40B4-BE49-F238E27FC236}">
                <a16:creationId xmlns:a16="http://schemas.microsoft.com/office/drawing/2014/main" id="{FD7344F2-23C1-7461-D03D-183AFC18CF9D}"/>
              </a:ext>
            </a:extLst>
          </p:cNvPr>
          <p:cNvCxnSpPr>
            <a:stCxn id="53" idx="1"/>
            <a:endCxn id="55" idx="1"/>
          </p:cNvCxnSpPr>
          <p:nvPr/>
        </p:nvCxnSpPr>
        <p:spPr>
          <a:xfrm rot="10800000" flipH="1" flipV="1">
            <a:off x="1544334" y="3149469"/>
            <a:ext cx="50967" cy="2154676"/>
          </a:xfrm>
          <a:prstGeom prst="curvedConnector3">
            <a:avLst>
              <a:gd name="adj1" fmla="val -448526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988C32D2-B086-0474-C006-66A5B97236E5}"/>
              </a:ext>
            </a:extLst>
          </p:cNvPr>
          <p:cNvSpPr txBox="1"/>
          <p:nvPr/>
        </p:nvSpPr>
        <p:spPr>
          <a:xfrm>
            <a:off x="952154" y="3872864"/>
            <a:ext cx="231446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i="1" dirty="0"/>
              <a:t>d</a:t>
            </a:r>
            <a:r>
              <a:rPr lang="en-US" sz="2000" i="1" dirty="0">
                <a:latin typeface="+mn-lt"/>
              </a:rPr>
              <a:t>irection of transmission</a:t>
            </a:r>
            <a:endParaRPr lang="en-US" sz="2000" b="1" i="1" dirty="0">
              <a:solidFill>
                <a:srgbClr val="C00000"/>
              </a:solidFill>
              <a:latin typeface="+mn-lt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75EC4E1-D30B-FB3F-52CA-C97574A64A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7149" y="436459"/>
            <a:ext cx="9019485" cy="1325563"/>
          </a:xfrm>
        </p:spPr>
        <p:txBody>
          <a:bodyPr>
            <a:noAutofit/>
          </a:bodyPr>
          <a:lstStyle/>
          <a:p>
            <a:pPr algn="ctr"/>
            <a:r>
              <a:rPr lang="en-US" sz="3500" b="1" dirty="0">
                <a:solidFill>
                  <a:srgbClr val="AC50F3"/>
                </a:solidFill>
                <a:latin typeface="+mn-lt"/>
              </a:rPr>
              <a:t>Spillover</a:t>
            </a:r>
            <a:r>
              <a:rPr lang="en-US" sz="3500" dirty="0">
                <a:solidFill>
                  <a:srgbClr val="C00000"/>
                </a:solidFill>
                <a:latin typeface="+mn-lt"/>
              </a:rPr>
              <a:t> </a:t>
            </a:r>
            <a:r>
              <a:rPr lang="en-US" sz="3500" dirty="0">
                <a:latin typeface="+mn-lt"/>
              </a:rPr>
              <a:t>is the term used to describe pathogen transmission between any two different species.</a:t>
            </a:r>
            <a:endParaRPr lang="en-US" sz="3500" b="1" dirty="0">
              <a:solidFill>
                <a:srgbClr val="C00000"/>
              </a:solidFill>
              <a:latin typeface="+mn-lt"/>
            </a:endParaRPr>
          </a:p>
        </p:txBody>
      </p:sp>
      <p:pic>
        <p:nvPicPr>
          <p:cNvPr id="12" name="Graphic 11" descr="Chicken with solid fill">
            <a:extLst>
              <a:ext uri="{FF2B5EF4-FFF2-40B4-BE49-F238E27FC236}">
                <a16:creationId xmlns:a16="http://schemas.microsoft.com/office/drawing/2014/main" id="{BD90A0CC-D750-AF5D-1C8C-240DB3FD86E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670817" y="2897850"/>
            <a:ext cx="914400" cy="914400"/>
          </a:xfrm>
          <a:prstGeom prst="rect">
            <a:avLst/>
          </a:prstGeom>
        </p:spPr>
      </p:pic>
      <p:pic>
        <p:nvPicPr>
          <p:cNvPr id="15" name="Graphic 14" descr="Cow with solid fill">
            <a:extLst>
              <a:ext uri="{FF2B5EF4-FFF2-40B4-BE49-F238E27FC236}">
                <a16:creationId xmlns:a16="http://schemas.microsoft.com/office/drawing/2014/main" id="{02637F92-4527-F56C-F9F3-E63A3E2FF47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879211" y="4420432"/>
            <a:ext cx="914400" cy="9144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68AD7C9-5108-5EA7-A897-8A227EFE0D71}"/>
              </a:ext>
            </a:extLst>
          </p:cNvPr>
          <p:cNvSpPr txBox="1"/>
          <p:nvPr/>
        </p:nvSpPr>
        <p:spPr>
          <a:xfrm>
            <a:off x="9148897" y="3080043"/>
            <a:ext cx="2895601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>
                <a:solidFill>
                  <a:srgbClr val="AC50F3"/>
                </a:solidFill>
              </a:rPr>
              <a:t>A zoonosis always requires spillover, but a spillover does not necessarily mean a zoonosis!</a:t>
            </a:r>
          </a:p>
        </p:txBody>
      </p:sp>
    </p:spTree>
    <p:extLst>
      <p:ext uri="{BB962C8B-B14F-4D97-AF65-F5344CB8AC3E}">
        <p14:creationId xmlns:p14="http://schemas.microsoft.com/office/powerpoint/2010/main" val="16709797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61BF9A-FE95-4384-D2B2-9C75B7F774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D03E2EF7-D215-E62C-E449-75E5FCB8304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620067" y="1931389"/>
          <a:ext cx="135763" cy="1971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14300" imgH="165100" progId="Equation.3">
                  <p:embed/>
                </p:oleObj>
              </mc:Choice>
              <mc:Fallback>
                <p:oleObj name="Equation" r:id="rId3" imgW="114300" imgH="165100" progId="Equation.3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0F8B4E1D-6758-275C-D64C-531ED332AD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620067" y="1931389"/>
                        <a:ext cx="135763" cy="1971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818EB675-ED4C-EAAB-2606-4ED0FE393424}"/>
              </a:ext>
            </a:extLst>
          </p:cNvPr>
          <p:cNvSpPr/>
          <p:nvPr/>
        </p:nvSpPr>
        <p:spPr>
          <a:xfrm>
            <a:off x="5287339" y="3655765"/>
            <a:ext cx="1102298" cy="7220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sz="2600" dirty="0">
                <a:solidFill>
                  <a:schemeClr val="tx1"/>
                </a:solidFill>
                <a:cs typeface="Cambria Math"/>
              </a:rPr>
              <a:t>β</a:t>
            </a:r>
            <a:r>
              <a:rPr lang="en-US" sz="2600" baseline="-25000" dirty="0">
                <a:solidFill>
                  <a:schemeClr val="tx1"/>
                </a:solidFill>
                <a:cs typeface="Cambria Math"/>
              </a:rPr>
              <a:t>H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C3F386F-0F95-1E9C-7718-29378B2682E9}"/>
              </a:ext>
            </a:extLst>
          </p:cNvPr>
          <p:cNvCxnSpPr/>
          <p:nvPr/>
        </p:nvCxnSpPr>
        <p:spPr>
          <a:xfrm>
            <a:off x="5598976" y="4292323"/>
            <a:ext cx="424010" cy="0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17E2072-A713-D96E-C932-BF56341A75D5}"/>
              </a:ext>
            </a:extLst>
          </p:cNvPr>
          <p:cNvCxnSpPr>
            <a:cxnSpLocks/>
          </p:cNvCxnSpPr>
          <p:nvPr/>
        </p:nvCxnSpPr>
        <p:spPr>
          <a:xfrm>
            <a:off x="7220713" y="4319798"/>
            <a:ext cx="424010" cy="0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B66E7F0A-923D-292A-D7D3-DE881EC0E2FA}"/>
              </a:ext>
            </a:extLst>
          </p:cNvPr>
          <p:cNvSpPr/>
          <p:nvPr/>
        </p:nvSpPr>
        <p:spPr>
          <a:xfrm>
            <a:off x="6126115" y="3786666"/>
            <a:ext cx="1001426" cy="971168"/>
          </a:xfrm>
          <a:prstGeom prst="rect">
            <a:avLst/>
          </a:prstGeom>
          <a:solidFill>
            <a:srgbClr val="FF6666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  <a:cs typeface="Cambria Math"/>
              </a:rPr>
              <a:t>I</a:t>
            </a:r>
            <a:r>
              <a:rPr lang="en-US" sz="3600" baseline="-25000" dirty="0">
                <a:solidFill>
                  <a:schemeClr val="tx1"/>
                </a:solidFill>
                <a:cs typeface="Cambria Math"/>
              </a:rPr>
              <a:t>C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A0CAC38-C954-5AE4-4300-A53905A7A794}"/>
              </a:ext>
            </a:extLst>
          </p:cNvPr>
          <p:cNvCxnSpPr>
            <a:cxnSpLocks/>
          </p:cNvCxnSpPr>
          <p:nvPr/>
        </p:nvCxnSpPr>
        <p:spPr>
          <a:xfrm flipV="1">
            <a:off x="4697113" y="1886361"/>
            <a:ext cx="0" cy="293838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1E794D6-EF2C-D527-ED6C-AFF8B28ABD56}"/>
              </a:ext>
            </a:extLst>
          </p:cNvPr>
          <p:cNvCxnSpPr>
            <a:cxnSpLocks/>
          </p:cNvCxnSpPr>
          <p:nvPr/>
        </p:nvCxnSpPr>
        <p:spPr>
          <a:xfrm>
            <a:off x="6835226" y="4954588"/>
            <a:ext cx="0" cy="207439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B80EAC6-BA57-39D3-476C-3282BAF9641B}"/>
              </a:ext>
            </a:extLst>
          </p:cNvPr>
          <p:cNvCxnSpPr/>
          <p:nvPr/>
        </p:nvCxnSpPr>
        <p:spPr>
          <a:xfrm>
            <a:off x="3995298" y="4446830"/>
            <a:ext cx="351680" cy="0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F1FA86DE-6686-0008-30B4-6AF496553B95}"/>
              </a:ext>
            </a:extLst>
          </p:cNvPr>
          <p:cNvSpPr/>
          <p:nvPr/>
        </p:nvSpPr>
        <p:spPr>
          <a:xfrm>
            <a:off x="3495135" y="3724809"/>
            <a:ext cx="1102298" cy="7220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600" dirty="0" err="1">
                <a:solidFill>
                  <a:schemeClr val="tx1"/>
                </a:solidFill>
                <a:cs typeface="Cambria Math"/>
              </a:rPr>
              <a:t>b</a:t>
            </a:r>
            <a:r>
              <a:rPr lang="en-US" sz="2600" baseline="-25000" dirty="0" err="1">
                <a:solidFill>
                  <a:schemeClr val="tx1"/>
                </a:solidFill>
                <a:cs typeface="Cambria Math"/>
              </a:rPr>
              <a:t>H</a:t>
            </a:r>
            <a:endParaRPr lang="en-US" sz="2600" baseline="-25000" dirty="0">
              <a:solidFill>
                <a:schemeClr val="tx1"/>
              </a:solidFill>
              <a:cs typeface="Cambria Math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A7DEA1B-7875-905E-1BDA-A1BDFE5F8BDE}"/>
              </a:ext>
            </a:extLst>
          </p:cNvPr>
          <p:cNvSpPr/>
          <p:nvPr/>
        </p:nvSpPr>
        <p:spPr>
          <a:xfrm>
            <a:off x="4465572" y="4666330"/>
            <a:ext cx="665662" cy="3779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400" dirty="0">
                <a:solidFill>
                  <a:schemeClr val="tx1"/>
                </a:solidFill>
                <a:sym typeface="Symbol" pitchFamily="2" charset="2"/>
              </a:rPr>
              <a:t></a:t>
            </a:r>
            <a:r>
              <a:rPr lang="en-GB" sz="2400" baseline="-25000" dirty="0">
                <a:solidFill>
                  <a:schemeClr val="tx1"/>
                </a:solidFill>
                <a:sym typeface="Symbol" pitchFamily="2" charset="2"/>
              </a:rPr>
              <a:t>H</a:t>
            </a:r>
            <a:endParaRPr lang="en-US" sz="2400" baseline="-25000" dirty="0">
              <a:solidFill>
                <a:schemeClr val="tx1"/>
              </a:solidFill>
              <a:cs typeface="Cambria Math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912C93B-5ACA-028B-CC92-5904F6B7E31E}"/>
              </a:ext>
            </a:extLst>
          </p:cNvPr>
          <p:cNvSpPr/>
          <p:nvPr/>
        </p:nvSpPr>
        <p:spPr>
          <a:xfrm>
            <a:off x="5946587" y="4601215"/>
            <a:ext cx="1229614" cy="7220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400" dirty="0">
                <a:solidFill>
                  <a:schemeClr val="tx1"/>
                </a:solidFill>
                <a:sym typeface="Symbol" pitchFamily="2" charset="2"/>
              </a:rPr>
              <a:t></a:t>
            </a:r>
            <a:r>
              <a:rPr lang="en-GB" sz="2400" baseline="-25000" dirty="0">
                <a:solidFill>
                  <a:schemeClr val="tx1"/>
                </a:solidFill>
                <a:sym typeface="Symbol" pitchFamily="2" charset="2"/>
              </a:rPr>
              <a:t>H</a:t>
            </a:r>
            <a:endParaRPr lang="en-US" sz="2400" baseline="-25000" dirty="0">
              <a:solidFill>
                <a:schemeClr val="tx1"/>
              </a:solidFill>
              <a:cs typeface="Cambria Math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2477323-5255-6207-47F6-598A8242E5A3}"/>
              </a:ext>
            </a:extLst>
          </p:cNvPr>
          <p:cNvSpPr/>
          <p:nvPr/>
        </p:nvSpPr>
        <p:spPr>
          <a:xfrm>
            <a:off x="4453131" y="3769940"/>
            <a:ext cx="1001426" cy="971167"/>
          </a:xfrm>
          <a:prstGeom prst="rect">
            <a:avLst/>
          </a:prstGeom>
          <a:solidFill>
            <a:srgbClr val="00E867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  <a:cs typeface="Cambria Math"/>
              </a:rPr>
              <a:t>S</a:t>
            </a:r>
            <a:r>
              <a:rPr lang="en-US" sz="3600" baseline="-25000" dirty="0">
                <a:solidFill>
                  <a:schemeClr val="tx1"/>
                </a:solidFill>
                <a:cs typeface="Cambria Math"/>
              </a:rPr>
              <a:t>H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4A78CE5-BBC2-E86D-9BD4-6759515B6A85}"/>
              </a:ext>
            </a:extLst>
          </p:cNvPr>
          <p:cNvCxnSpPr/>
          <p:nvPr/>
        </p:nvCxnSpPr>
        <p:spPr>
          <a:xfrm>
            <a:off x="5672197" y="2759051"/>
            <a:ext cx="424010" cy="0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Curved Connector 17">
            <a:extLst>
              <a:ext uri="{FF2B5EF4-FFF2-40B4-BE49-F238E27FC236}">
                <a16:creationId xmlns:a16="http://schemas.microsoft.com/office/drawing/2014/main" id="{AE692489-8B30-2404-4678-5B90E09E3639}"/>
              </a:ext>
            </a:extLst>
          </p:cNvPr>
          <p:cNvCxnSpPr>
            <a:cxnSpLocks/>
            <a:stCxn id="19" idx="2"/>
            <a:endCxn id="6" idx="0"/>
          </p:cNvCxnSpPr>
          <p:nvPr/>
        </p:nvCxnSpPr>
        <p:spPr>
          <a:xfrm rot="5400000">
            <a:off x="6016743" y="3011921"/>
            <a:ext cx="465590" cy="822099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0BDF589F-5C96-8973-9FA7-ED8664FCA8BC}"/>
              </a:ext>
            </a:extLst>
          </p:cNvPr>
          <p:cNvSpPr/>
          <p:nvPr/>
        </p:nvSpPr>
        <p:spPr>
          <a:xfrm>
            <a:off x="6159874" y="2219008"/>
            <a:ext cx="1001426" cy="971167"/>
          </a:xfrm>
          <a:prstGeom prst="rect">
            <a:avLst/>
          </a:prstGeom>
          <a:solidFill>
            <a:srgbClr val="FF9300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  <a:cs typeface="Cambria Math"/>
              </a:rPr>
              <a:t>I</a:t>
            </a:r>
            <a:r>
              <a:rPr lang="en-US" sz="3600" baseline="-25000" dirty="0">
                <a:solidFill>
                  <a:schemeClr val="tx1"/>
                </a:solidFill>
                <a:cs typeface="Cambria Math"/>
              </a:rPr>
              <a:t>H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C4FF876-B535-36F2-AA19-6F5B32D24FAE}"/>
              </a:ext>
            </a:extLst>
          </p:cNvPr>
          <p:cNvSpPr/>
          <p:nvPr/>
        </p:nvSpPr>
        <p:spPr>
          <a:xfrm>
            <a:off x="4453898" y="2223772"/>
            <a:ext cx="1001426" cy="971167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  <a:cs typeface="Cambria Math"/>
              </a:rPr>
              <a:t>S</a:t>
            </a:r>
            <a:r>
              <a:rPr lang="en-US" sz="3600" baseline="-25000" dirty="0">
                <a:solidFill>
                  <a:schemeClr val="tx1"/>
                </a:solidFill>
                <a:cs typeface="Cambria Math"/>
              </a:rPr>
              <a:t>H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CC18642-97A0-7BBD-0446-74BDEE811008}"/>
              </a:ext>
            </a:extLst>
          </p:cNvPr>
          <p:cNvCxnSpPr/>
          <p:nvPr/>
        </p:nvCxnSpPr>
        <p:spPr>
          <a:xfrm>
            <a:off x="3990350" y="2679475"/>
            <a:ext cx="351680" cy="0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6555FB7E-0526-65F2-B8EA-6CCAFBC39F6F}"/>
              </a:ext>
            </a:extLst>
          </p:cNvPr>
          <p:cNvSpPr/>
          <p:nvPr/>
        </p:nvSpPr>
        <p:spPr>
          <a:xfrm>
            <a:off x="3553128" y="1985351"/>
            <a:ext cx="1102298" cy="7220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600" dirty="0" err="1">
                <a:solidFill>
                  <a:schemeClr val="tx1"/>
                </a:solidFill>
                <a:cs typeface="Cambria Math"/>
              </a:rPr>
              <a:t>b</a:t>
            </a:r>
            <a:r>
              <a:rPr lang="en-US" sz="2600" baseline="-25000" dirty="0" err="1">
                <a:solidFill>
                  <a:schemeClr val="tx1"/>
                </a:solidFill>
                <a:cs typeface="Cambria Math"/>
              </a:rPr>
              <a:t>H</a:t>
            </a:r>
            <a:endParaRPr lang="en-US" sz="2600" baseline="-25000" dirty="0">
              <a:solidFill>
                <a:schemeClr val="tx1"/>
              </a:solidFill>
              <a:cs typeface="Cambria Math"/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7F8895B-BBEF-7763-B557-5FAE027857BF}"/>
              </a:ext>
            </a:extLst>
          </p:cNvPr>
          <p:cNvCxnSpPr>
            <a:cxnSpLocks/>
          </p:cNvCxnSpPr>
          <p:nvPr/>
        </p:nvCxnSpPr>
        <p:spPr>
          <a:xfrm flipV="1">
            <a:off x="6755830" y="1870357"/>
            <a:ext cx="0" cy="258227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B429E8C6-0304-25B1-3152-398955205B85}"/>
              </a:ext>
            </a:extLst>
          </p:cNvPr>
          <p:cNvSpPr/>
          <p:nvPr/>
        </p:nvSpPr>
        <p:spPr>
          <a:xfrm>
            <a:off x="6417174" y="1614889"/>
            <a:ext cx="1229614" cy="7220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400" dirty="0">
                <a:solidFill>
                  <a:schemeClr val="tx1"/>
                </a:solidFill>
                <a:sym typeface="Symbol" pitchFamily="2" charset="2"/>
              </a:rPr>
              <a:t></a:t>
            </a:r>
            <a:r>
              <a:rPr lang="en-GB" sz="2400" baseline="-25000" dirty="0">
                <a:solidFill>
                  <a:schemeClr val="tx1"/>
                </a:solidFill>
                <a:sym typeface="Symbol" pitchFamily="2" charset="2"/>
              </a:rPr>
              <a:t>H</a:t>
            </a:r>
            <a:endParaRPr lang="en-US" sz="2400" baseline="-25000" dirty="0">
              <a:solidFill>
                <a:schemeClr val="tx1"/>
              </a:solidFill>
              <a:cs typeface="Cambria Math"/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FAF65A6-B9D5-7797-2FFD-9978B3661C07}"/>
              </a:ext>
            </a:extLst>
          </p:cNvPr>
          <p:cNvCxnSpPr>
            <a:cxnSpLocks/>
          </p:cNvCxnSpPr>
          <p:nvPr/>
        </p:nvCxnSpPr>
        <p:spPr>
          <a:xfrm>
            <a:off x="5147484" y="4810096"/>
            <a:ext cx="0" cy="294860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5DEDD350-B56B-44CF-8B37-F6B8A858F6B3}"/>
              </a:ext>
            </a:extLst>
          </p:cNvPr>
          <p:cNvSpPr/>
          <p:nvPr/>
        </p:nvSpPr>
        <p:spPr>
          <a:xfrm>
            <a:off x="4375731" y="1597798"/>
            <a:ext cx="1229614" cy="7220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400" dirty="0">
                <a:solidFill>
                  <a:schemeClr val="tx1"/>
                </a:solidFill>
                <a:sym typeface="Symbol" pitchFamily="2" charset="2"/>
              </a:rPr>
              <a:t></a:t>
            </a:r>
            <a:r>
              <a:rPr lang="en-GB" sz="2400" baseline="-25000" dirty="0">
                <a:solidFill>
                  <a:schemeClr val="tx1"/>
                </a:solidFill>
                <a:sym typeface="Symbol" pitchFamily="2" charset="2"/>
              </a:rPr>
              <a:t>H</a:t>
            </a:r>
            <a:endParaRPr lang="en-US" sz="2400" baseline="-25000" dirty="0">
              <a:solidFill>
                <a:schemeClr val="tx1"/>
              </a:solidFill>
              <a:cs typeface="Cambria Math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A65FBF1-0D13-BC11-069D-70B1AE2BADA2}"/>
              </a:ext>
            </a:extLst>
          </p:cNvPr>
          <p:cNvSpPr/>
          <p:nvPr/>
        </p:nvSpPr>
        <p:spPr>
          <a:xfrm>
            <a:off x="5283961" y="2081944"/>
            <a:ext cx="1102298" cy="7220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sz="2600" dirty="0">
                <a:solidFill>
                  <a:schemeClr val="tx1"/>
                </a:solidFill>
                <a:cs typeface="Cambria Math"/>
              </a:rPr>
              <a:t>β</a:t>
            </a:r>
            <a:r>
              <a:rPr lang="en-US" sz="2600" baseline="-25000" dirty="0">
                <a:solidFill>
                  <a:schemeClr val="tx1"/>
                </a:solidFill>
                <a:cs typeface="Cambria Math"/>
              </a:rPr>
              <a:t>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ABB2DC38-A4F1-B42C-FCFC-D8CB5D1516AE}"/>
                  </a:ext>
                </a:extLst>
              </p:cNvPr>
              <p:cNvSpPr/>
              <p:nvPr/>
            </p:nvSpPr>
            <p:spPr>
              <a:xfrm>
                <a:off x="6971703" y="2139570"/>
                <a:ext cx="1102298" cy="72202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mbria Math"/>
                            </a:rPr>
                            <m:t>𝛼</m:t>
                          </m:r>
                        </m:e>
                        <m:sub>
                          <m:r>
                            <a:rPr lang="en-US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</m:oMath>
                  </m:oMathPara>
                </a14:m>
                <a:endParaRPr lang="en-US" sz="2600" dirty="0">
                  <a:solidFill>
                    <a:schemeClr val="tx1"/>
                  </a:solidFill>
                  <a:cs typeface="Cambria Math"/>
                </a:endParaRPr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944C9F02-3554-5FA6-08B9-CED0AB1D0F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1703" y="2139570"/>
                <a:ext cx="1102298" cy="72202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8525D58-84BE-0737-20F9-55A4E9ACA3CA}"/>
              </a:ext>
            </a:extLst>
          </p:cNvPr>
          <p:cNvCxnSpPr/>
          <p:nvPr/>
        </p:nvCxnSpPr>
        <p:spPr>
          <a:xfrm>
            <a:off x="7246031" y="2798345"/>
            <a:ext cx="424010" cy="0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B15D2C75-8CB6-C0E1-3489-4114B440ACF1}"/>
                  </a:ext>
                </a:extLst>
              </p:cNvPr>
              <p:cNvSpPr/>
              <p:nvPr/>
            </p:nvSpPr>
            <p:spPr>
              <a:xfrm>
                <a:off x="6953046" y="3667307"/>
                <a:ext cx="1102298" cy="72202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mbria Math"/>
                            </a:rPr>
                            <m:t>𝛼</m:t>
                          </m:r>
                        </m:e>
                        <m:sub>
                          <m:r>
                            <a:rPr lang="en-US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</m:oMath>
                  </m:oMathPara>
                </a14:m>
                <a:endParaRPr lang="en-US" sz="2600" dirty="0">
                  <a:solidFill>
                    <a:schemeClr val="tx1"/>
                  </a:solidFill>
                  <a:cs typeface="Cambria Math"/>
                </a:endParaRPr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06B9F6B6-4300-6182-4CB1-62168A4567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3046" y="3667307"/>
                <a:ext cx="1102298" cy="72202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itle 1">
            <a:extLst>
              <a:ext uri="{FF2B5EF4-FFF2-40B4-BE49-F238E27FC236}">
                <a16:creationId xmlns:a16="http://schemas.microsoft.com/office/drawing/2014/main" id="{8BC7F533-ECE8-5331-AD52-F21ACA04BCFD}"/>
              </a:ext>
            </a:extLst>
          </p:cNvPr>
          <p:cNvSpPr txBox="1">
            <a:spLocks/>
          </p:cNvSpPr>
          <p:nvPr/>
        </p:nvSpPr>
        <p:spPr>
          <a:xfrm>
            <a:off x="1544335" y="1973971"/>
            <a:ext cx="244837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300" dirty="0">
                <a:solidFill>
                  <a:schemeClr val="accent5">
                    <a:lumMod val="75000"/>
                  </a:schemeClr>
                </a:solidFill>
                <a:latin typeface="+mn-lt"/>
              </a:rPr>
              <a:t> </a:t>
            </a:r>
            <a:r>
              <a:rPr lang="en-US" sz="3300" b="1" dirty="0">
                <a:solidFill>
                  <a:schemeClr val="accent5">
                    <a:lumMod val="75000"/>
                  </a:schemeClr>
                </a:solidFill>
                <a:latin typeface="+mn-lt"/>
              </a:rPr>
              <a:t>reservoir</a:t>
            </a:r>
            <a:r>
              <a:rPr lang="en-US" sz="3300" dirty="0">
                <a:solidFill>
                  <a:schemeClr val="accent5">
                    <a:lumMod val="75000"/>
                  </a:schemeClr>
                </a:solidFill>
                <a:latin typeface="+mn-lt"/>
              </a:rPr>
              <a:t> 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83EA4D5-214F-1F21-FF5E-A91C9B5D9C01}"/>
              </a:ext>
            </a:extLst>
          </p:cNvPr>
          <p:cNvSpPr txBox="1"/>
          <p:nvPr/>
        </p:nvSpPr>
        <p:spPr>
          <a:xfrm>
            <a:off x="1595302" y="4252820"/>
            <a:ext cx="231446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rgbClr val="C00000"/>
                </a:solidFill>
                <a:latin typeface="+mn-lt"/>
              </a:rPr>
              <a:t>spillover host</a:t>
            </a:r>
          </a:p>
        </p:txBody>
      </p:sp>
      <p:cxnSp>
        <p:nvCxnSpPr>
          <p:cNvPr id="33" name="Curved Connector 32">
            <a:extLst>
              <a:ext uri="{FF2B5EF4-FFF2-40B4-BE49-F238E27FC236}">
                <a16:creationId xmlns:a16="http://schemas.microsoft.com/office/drawing/2014/main" id="{83D10BAC-963E-3A2D-CA66-4EFB8F786070}"/>
              </a:ext>
            </a:extLst>
          </p:cNvPr>
          <p:cNvCxnSpPr>
            <a:cxnSpLocks/>
            <a:endCxn id="27" idx="0"/>
          </p:cNvCxnSpPr>
          <p:nvPr/>
        </p:nvCxnSpPr>
        <p:spPr>
          <a:xfrm rot="10800000">
            <a:off x="5835110" y="2081945"/>
            <a:ext cx="791718" cy="95175"/>
          </a:xfrm>
          <a:prstGeom prst="curvedConnector4">
            <a:avLst>
              <a:gd name="adj1" fmla="val 6135"/>
              <a:gd name="adj2" fmla="val 340189"/>
            </a:avLst>
          </a:prstGeom>
          <a:ln w="381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BC2E2E1F-E1F6-A195-7F06-45FA88D09A84}"/>
              </a:ext>
            </a:extLst>
          </p:cNvPr>
          <p:cNvSpPr txBox="1"/>
          <p:nvPr/>
        </p:nvSpPr>
        <p:spPr>
          <a:xfrm>
            <a:off x="0" y="6273225"/>
            <a:ext cx="326661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+mn-lt"/>
              </a:rPr>
              <a:t>ex: SARS-CoV-2</a:t>
            </a:r>
            <a:endParaRPr lang="en-US" sz="3200" b="1" dirty="0">
              <a:solidFill>
                <a:srgbClr val="C00000"/>
              </a:solidFill>
              <a:latin typeface="+mn-lt"/>
            </a:endParaRPr>
          </a:p>
        </p:txBody>
      </p:sp>
      <p:cxnSp>
        <p:nvCxnSpPr>
          <p:cNvPr id="35" name="Curved Connector 34">
            <a:extLst>
              <a:ext uri="{FF2B5EF4-FFF2-40B4-BE49-F238E27FC236}">
                <a16:creationId xmlns:a16="http://schemas.microsoft.com/office/drawing/2014/main" id="{213F553F-034B-776A-C962-C98D12089B36}"/>
              </a:ext>
            </a:extLst>
          </p:cNvPr>
          <p:cNvCxnSpPr>
            <a:cxnSpLocks/>
            <a:stCxn id="32" idx="1"/>
            <a:endCxn id="31" idx="1"/>
          </p:cNvCxnSpPr>
          <p:nvPr/>
        </p:nvCxnSpPr>
        <p:spPr>
          <a:xfrm rot="10800000">
            <a:off x="1544336" y="2636753"/>
            <a:ext cx="50967" cy="2154676"/>
          </a:xfrm>
          <a:prstGeom prst="curvedConnector3">
            <a:avLst>
              <a:gd name="adj1" fmla="val 548526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64FF4A48-3A2D-3E39-F417-7AC2EEEFEAF4}"/>
              </a:ext>
            </a:extLst>
          </p:cNvPr>
          <p:cNvSpPr txBox="1"/>
          <p:nvPr/>
        </p:nvSpPr>
        <p:spPr>
          <a:xfrm>
            <a:off x="952154" y="3360148"/>
            <a:ext cx="231446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i="1" dirty="0"/>
              <a:t>d</a:t>
            </a:r>
            <a:r>
              <a:rPr lang="en-US" sz="2000" i="1" dirty="0">
                <a:latin typeface="+mn-lt"/>
              </a:rPr>
              <a:t>irection of transmission</a:t>
            </a:r>
            <a:endParaRPr lang="en-US" sz="2000" b="1" i="1" dirty="0">
              <a:solidFill>
                <a:srgbClr val="C00000"/>
              </a:solidFill>
              <a:latin typeface="+mn-lt"/>
            </a:endParaRPr>
          </a:p>
        </p:txBody>
      </p:sp>
      <p:pic>
        <p:nvPicPr>
          <p:cNvPr id="45" name="Graphic 44" descr="Fox with solid fill">
            <a:extLst>
              <a:ext uri="{FF2B5EF4-FFF2-40B4-BE49-F238E27FC236}">
                <a16:creationId xmlns:a16="http://schemas.microsoft.com/office/drawing/2014/main" id="{1FAAC493-4A5E-D263-E301-ED719F86E2D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737678" y="3887098"/>
            <a:ext cx="914400" cy="914400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5D9AD7B7-48DF-98C0-4FD8-A6ADF584E27B}"/>
              </a:ext>
            </a:extLst>
          </p:cNvPr>
          <p:cNvSpPr txBox="1"/>
          <p:nvPr/>
        </p:nvSpPr>
        <p:spPr>
          <a:xfrm>
            <a:off x="8003132" y="4252820"/>
            <a:ext cx="231446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mink</a:t>
            </a:r>
            <a:endParaRPr lang="en-US" sz="2000" b="1" dirty="0">
              <a:solidFill>
                <a:srgbClr val="C00000"/>
              </a:solidFill>
              <a:latin typeface="+mn-lt"/>
            </a:endParaRPr>
          </a:p>
        </p:txBody>
      </p:sp>
      <p:pic>
        <p:nvPicPr>
          <p:cNvPr id="47" name="Graphic 46" descr="Woman with solid fill">
            <a:extLst>
              <a:ext uri="{FF2B5EF4-FFF2-40B4-BE49-F238E27FC236}">
                <a16:creationId xmlns:a16="http://schemas.microsoft.com/office/drawing/2014/main" id="{6523EBAA-2183-1565-A1AA-CACA7B552D0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672367" y="2275775"/>
            <a:ext cx="914400" cy="914400"/>
          </a:xfrm>
          <a:prstGeom prst="rect">
            <a:avLst/>
          </a:prstGeom>
        </p:spPr>
      </p:pic>
      <p:cxnSp>
        <p:nvCxnSpPr>
          <p:cNvPr id="48" name="Curved Connector 47">
            <a:extLst>
              <a:ext uri="{FF2B5EF4-FFF2-40B4-BE49-F238E27FC236}">
                <a16:creationId xmlns:a16="http://schemas.microsoft.com/office/drawing/2014/main" id="{477C0A8F-DA00-6059-FA9E-632071423B88}"/>
              </a:ext>
            </a:extLst>
          </p:cNvPr>
          <p:cNvCxnSpPr>
            <a:cxnSpLocks/>
            <a:stCxn id="9" idx="0"/>
            <a:endCxn id="27" idx="2"/>
          </p:cNvCxnSpPr>
          <p:nvPr/>
        </p:nvCxnSpPr>
        <p:spPr>
          <a:xfrm rot="16200000" flipV="1">
            <a:off x="5739619" y="2899457"/>
            <a:ext cx="982700" cy="791718"/>
          </a:xfrm>
          <a:prstGeom prst="curvedConnector3">
            <a:avLst>
              <a:gd name="adj1" fmla="val 35404"/>
            </a:avLst>
          </a:prstGeom>
          <a:ln w="57150">
            <a:solidFill>
              <a:srgbClr val="AC50F3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itle 1">
            <a:extLst>
              <a:ext uri="{FF2B5EF4-FFF2-40B4-BE49-F238E27FC236}">
                <a16:creationId xmlns:a16="http://schemas.microsoft.com/office/drawing/2014/main" id="{B5492B31-016A-070D-A82D-AB81223C01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739" y="314886"/>
            <a:ext cx="10588751" cy="1325563"/>
          </a:xfrm>
        </p:spPr>
        <p:txBody>
          <a:bodyPr>
            <a:normAutofit/>
          </a:bodyPr>
          <a:lstStyle/>
          <a:p>
            <a:pPr algn="ctr"/>
            <a:r>
              <a:rPr lang="en-US" sz="3300" b="1" dirty="0">
                <a:solidFill>
                  <a:srgbClr val="AC50F3"/>
                </a:solidFill>
                <a:latin typeface="+mn-lt"/>
              </a:rPr>
              <a:t>Spillback</a:t>
            </a:r>
            <a:r>
              <a:rPr lang="en-US" sz="3300" b="1" dirty="0">
                <a:solidFill>
                  <a:srgbClr val="C00000"/>
                </a:solidFill>
                <a:latin typeface="+mn-lt"/>
              </a:rPr>
              <a:t> </a:t>
            </a:r>
            <a:r>
              <a:rPr lang="en-US" sz="3300" dirty="0">
                <a:latin typeface="+mn-lt"/>
              </a:rPr>
              <a:t>is the term used to describe pathogen transmission back to a </a:t>
            </a:r>
            <a:r>
              <a:rPr lang="en-US" sz="3300" b="1" dirty="0">
                <a:solidFill>
                  <a:srgbClr val="0070C0"/>
                </a:solidFill>
                <a:latin typeface="+mn-lt"/>
              </a:rPr>
              <a:t>reservoir host </a:t>
            </a:r>
            <a:r>
              <a:rPr lang="en-US" sz="3300" dirty="0">
                <a:latin typeface="+mn-lt"/>
              </a:rPr>
              <a:t>from a</a:t>
            </a:r>
            <a:r>
              <a:rPr lang="en-US" sz="3300" b="1" dirty="0">
                <a:solidFill>
                  <a:srgbClr val="C00000"/>
                </a:solidFill>
                <a:latin typeface="+mn-lt"/>
              </a:rPr>
              <a:t> spillover host</a:t>
            </a:r>
            <a:r>
              <a:rPr lang="en-US" sz="3300" dirty="0">
                <a:latin typeface="+mn-lt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5307060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8ED5DC-B28D-FDFC-8BE5-0FE08A7A30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6E2CA008-5E91-BA83-A35C-01853996966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620067" y="1931389"/>
          <a:ext cx="135763" cy="1971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14300" imgH="165100" progId="Equation.3">
                  <p:embed/>
                </p:oleObj>
              </mc:Choice>
              <mc:Fallback>
                <p:oleObj name="Equation" r:id="rId3" imgW="114300" imgH="165100" progId="Equation.3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D03E2EF7-D215-E62C-E449-75E5FCB8304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620067" y="1931389"/>
                        <a:ext cx="135763" cy="1971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6801A8CA-455B-9E38-0B02-9EB497CA48F5}"/>
              </a:ext>
            </a:extLst>
          </p:cNvPr>
          <p:cNvSpPr/>
          <p:nvPr/>
        </p:nvSpPr>
        <p:spPr>
          <a:xfrm>
            <a:off x="5287339" y="3655765"/>
            <a:ext cx="1102298" cy="7220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sz="2600" dirty="0">
                <a:solidFill>
                  <a:schemeClr val="tx1"/>
                </a:solidFill>
                <a:cs typeface="Cambria Math"/>
              </a:rPr>
              <a:t>β</a:t>
            </a:r>
            <a:r>
              <a:rPr lang="en-US" sz="2600" baseline="-25000" dirty="0">
                <a:solidFill>
                  <a:schemeClr val="tx1"/>
                </a:solidFill>
                <a:cs typeface="Cambria Math"/>
              </a:rPr>
              <a:t>H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5E71004-583A-21A7-7362-EB6309936D5B}"/>
              </a:ext>
            </a:extLst>
          </p:cNvPr>
          <p:cNvCxnSpPr/>
          <p:nvPr/>
        </p:nvCxnSpPr>
        <p:spPr>
          <a:xfrm>
            <a:off x="5598976" y="4292323"/>
            <a:ext cx="424010" cy="0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EF3376F-A766-F8E3-E206-FF043EFB0ADC}"/>
              </a:ext>
            </a:extLst>
          </p:cNvPr>
          <p:cNvCxnSpPr>
            <a:cxnSpLocks/>
          </p:cNvCxnSpPr>
          <p:nvPr/>
        </p:nvCxnSpPr>
        <p:spPr>
          <a:xfrm>
            <a:off x="7220713" y="4319798"/>
            <a:ext cx="424010" cy="0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61ED7E1A-2C0E-FBE0-D0B2-C561454F16B8}"/>
              </a:ext>
            </a:extLst>
          </p:cNvPr>
          <p:cNvSpPr/>
          <p:nvPr/>
        </p:nvSpPr>
        <p:spPr>
          <a:xfrm>
            <a:off x="6126115" y="3786666"/>
            <a:ext cx="1001426" cy="971168"/>
          </a:xfrm>
          <a:prstGeom prst="rect">
            <a:avLst/>
          </a:prstGeom>
          <a:solidFill>
            <a:srgbClr val="FF6666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  <a:cs typeface="Cambria Math"/>
              </a:rPr>
              <a:t>I</a:t>
            </a:r>
            <a:r>
              <a:rPr lang="en-US" sz="3600" baseline="-25000" dirty="0">
                <a:solidFill>
                  <a:schemeClr val="tx1"/>
                </a:solidFill>
                <a:cs typeface="Cambria Math"/>
              </a:rPr>
              <a:t>C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7EEA164-9D80-5EB1-10DF-A30BC0396762}"/>
              </a:ext>
            </a:extLst>
          </p:cNvPr>
          <p:cNvCxnSpPr>
            <a:cxnSpLocks/>
          </p:cNvCxnSpPr>
          <p:nvPr/>
        </p:nvCxnSpPr>
        <p:spPr>
          <a:xfrm flipV="1">
            <a:off x="4697113" y="1886361"/>
            <a:ext cx="0" cy="293838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A9225C2-4590-BFFD-57FE-0384CC78596B}"/>
              </a:ext>
            </a:extLst>
          </p:cNvPr>
          <p:cNvCxnSpPr>
            <a:cxnSpLocks/>
          </p:cNvCxnSpPr>
          <p:nvPr/>
        </p:nvCxnSpPr>
        <p:spPr>
          <a:xfrm>
            <a:off x="6835226" y="4954588"/>
            <a:ext cx="0" cy="207439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E111A5F-4E17-7663-A91A-DB07AD6A284C}"/>
              </a:ext>
            </a:extLst>
          </p:cNvPr>
          <p:cNvCxnSpPr/>
          <p:nvPr/>
        </p:nvCxnSpPr>
        <p:spPr>
          <a:xfrm>
            <a:off x="3995298" y="4446830"/>
            <a:ext cx="351680" cy="0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325C5048-D31F-730B-7141-C5856A887851}"/>
              </a:ext>
            </a:extLst>
          </p:cNvPr>
          <p:cNvSpPr/>
          <p:nvPr/>
        </p:nvSpPr>
        <p:spPr>
          <a:xfrm>
            <a:off x="3495135" y="3724809"/>
            <a:ext cx="1102298" cy="7220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600" dirty="0" err="1">
                <a:solidFill>
                  <a:schemeClr val="tx1"/>
                </a:solidFill>
                <a:cs typeface="Cambria Math"/>
              </a:rPr>
              <a:t>b</a:t>
            </a:r>
            <a:r>
              <a:rPr lang="en-US" sz="2600" baseline="-25000" dirty="0" err="1">
                <a:solidFill>
                  <a:schemeClr val="tx1"/>
                </a:solidFill>
                <a:cs typeface="Cambria Math"/>
              </a:rPr>
              <a:t>H</a:t>
            </a:r>
            <a:endParaRPr lang="en-US" sz="2600" baseline="-25000" dirty="0">
              <a:solidFill>
                <a:schemeClr val="tx1"/>
              </a:solidFill>
              <a:cs typeface="Cambria Math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21B8431-4D2D-C3CA-8914-DC74A3C7D12F}"/>
              </a:ext>
            </a:extLst>
          </p:cNvPr>
          <p:cNvSpPr/>
          <p:nvPr/>
        </p:nvSpPr>
        <p:spPr>
          <a:xfrm>
            <a:off x="4465572" y="4666330"/>
            <a:ext cx="665662" cy="3779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400" dirty="0">
                <a:solidFill>
                  <a:schemeClr val="tx1"/>
                </a:solidFill>
                <a:sym typeface="Symbol" pitchFamily="2" charset="2"/>
              </a:rPr>
              <a:t></a:t>
            </a:r>
            <a:r>
              <a:rPr lang="en-GB" sz="2400" baseline="-25000" dirty="0">
                <a:solidFill>
                  <a:schemeClr val="tx1"/>
                </a:solidFill>
                <a:sym typeface="Symbol" pitchFamily="2" charset="2"/>
              </a:rPr>
              <a:t>H</a:t>
            </a:r>
            <a:endParaRPr lang="en-US" sz="2400" baseline="-25000" dirty="0">
              <a:solidFill>
                <a:schemeClr val="tx1"/>
              </a:solidFill>
              <a:cs typeface="Cambria Math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D0A26C5-7264-F04F-3AC9-B96E8F2A7AF0}"/>
              </a:ext>
            </a:extLst>
          </p:cNvPr>
          <p:cNvSpPr/>
          <p:nvPr/>
        </p:nvSpPr>
        <p:spPr>
          <a:xfrm>
            <a:off x="5946587" y="4601215"/>
            <a:ext cx="1229614" cy="7220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400" dirty="0">
                <a:solidFill>
                  <a:schemeClr val="tx1"/>
                </a:solidFill>
                <a:sym typeface="Symbol" pitchFamily="2" charset="2"/>
              </a:rPr>
              <a:t></a:t>
            </a:r>
            <a:r>
              <a:rPr lang="en-GB" sz="2400" baseline="-25000" dirty="0">
                <a:solidFill>
                  <a:schemeClr val="tx1"/>
                </a:solidFill>
                <a:sym typeface="Symbol" pitchFamily="2" charset="2"/>
              </a:rPr>
              <a:t>H</a:t>
            </a:r>
            <a:endParaRPr lang="en-US" sz="2400" baseline="-25000" dirty="0">
              <a:solidFill>
                <a:schemeClr val="tx1"/>
              </a:solidFill>
              <a:cs typeface="Cambria Math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2AE9565-6B11-76DB-7BC8-9FCCA6C989A8}"/>
              </a:ext>
            </a:extLst>
          </p:cNvPr>
          <p:cNvSpPr/>
          <p:nvPr/>
        </p:nvSpPr>
        <p:spPr>
          <a:xfrm>
            <a:off x="4453131" y="3769940"/>
            <a:ext cx="1001426" cy="971167"/>
          </a:xfrm>
          <a:prstGeom prst="rect">
            <a:avLst/>
          </a:prstGeom>
          <a:solidFill>
            <a:srgbClr val="00E867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  <a:cs typeface="Cambria Math"/>
              </a:rPr>
              <a:t>S</a:t>
            </a:r>
            <a:r>
              <a:rPr lang="en-US" sz="3600" baseline="-25000" dirty="0">
                <a:solidFill>
                  <a:schemeClr val="tx1"/>
                </a:solidFill>
                <a:cs typeface="Cambria Math"/>
              </a:rPr>
              <a:t>H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E1D55A4-12D9-62F6-A825-7B944BFADA87}"/>
              </a:ext>
            </a:extLst>
          </p:cNvPr>
          <p:cNvCxnSpPr/>
          <p:nvPr/>
        </p:nvCxnSpPr>
        <p:spPr>
          <a:xfrm>
            <a:off x="5672197" y="2759051"/>
            <a:ext cx="424010" cy="0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Curved Connector 17">
            <a:extLst>
              <a:ext uri="{FF2B5EF4-FFF2-40B4-BE49-F238E27FC236}">
                <a16:creationId xmlns:a16="http://schemas.microsoft.com/office/drawing/2014/main" id="{B0B0216A-256E-38E9-09B0-28E0383723C1}"/>
              </a:ext>
            </a:extLst>
          </p:cNvPr>
          <p:cNvCxnSpPr>
            <a:cxnSpLocks/>
            <a:stCxn id="19" idx="2"/>
            <a:endCxn id="6" idx="0"/>
          </p:cNvCxnSpPr>
          <p:nvPr/>
        </p:nvCxnSpPr>
        <p:spPr>
          <a:xfrm rot="5400000">
            <a:off x="6016743" y="3011921"/>
            <a:ext cx="465590" cy="822099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E694E64B-0672-472E-5BF1-D289C50C8A85}"/>
              </a:ext>
            </a:extLst>
          </p:cNvPr>
          <p:cNvSpPr/>
          <p:nvPr/>
        </p:nvSpPr>
        <p:spPr>
          <a:xfrm>
            <a:off x="6159874" y="2219008"/>
            <a:ext cx="1001426" cy="971167"/>
          </a:xfrm>
          <a:prstGeom prst="rect">
            <a:avLst/>
          </a:prstGeom>
          <a:solidFill>
            <a:srgbClr val="FF9300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  <a:cs typeface="Cambria Math"/>
              </a:rPr>
              <a:t>I</a:t>
            </a:r>
            <a:r>
              <a:rPr lang="en-US" sz="3600" baseline="-25000" dirty="0">
                <a:solidFill>
                  <a:schemeClr val="tx1"/>
                </a:solidFill>
                <a:cs typeface="Cambria Math"/>
              </a:rPr>
              <a:t>H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1765AB7-75BE-E90B-2627-343B63CC1570}"/>
              </a:ext>
            </a:extLst>
          </p:cNvPr>
          <p:cNvSpPr/>
          <p:nvPr/>
        </p:nvSpPr>
        <p:spPr>
          <a:xfrm>
            <a:off x="4453898" y="2223772"/>
            <a:ext cx="1001426" cy="971167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  <a:cs typeface="Cambria Math"/>
              </a:rPr>
              <a:t>S</a:t>
            </a:r>
            <a:r>
              <a:rPr lang="en-US" sz="3600" baseline="-25000" dirty="0">
                <a:solidFill>
                  <a:schemeClr val="tx1"/>
                </a:solidFill>
                <a:cs typeface="Cambria Math"/>
              </a:rPr>
              <a:t>H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403D3AC-C5A7-3EEA-36EB-DB0846F1B843}"/>
              </a:ext>
            </a:extLst>
          </p:cNvPr>
          <p:cNvCxnSpPr/>
          <p:nvPr/>
        </p:nvCxnSpPr>
        <p:spPr>
          <a:xfrm>
            <a:off x="3990350" y="2679475"/>
            <a:ext cx="351680" cy="0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0B0283BC-04FC-DE07-DD29-20B02E9204D6}"/>
              </a:ext>
            </a:extLst>
          </p:cNvPr>
          <p:cNvSpPr/>
          <p:nvPr/>
        </p:nvSpPr>
        <p:spPr>
          <a:xfrm>
            <a:off x="3553128" y="1985351"/>
            <a:ext cx="1102298" cy="7220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600" dirty="0" err="1">
                <a:solidFill>
                  <a:schemeClr val="tx1"/>
                </a:solidFill>
                <a:cs typeface="Cambria Math"/>
              </a:rPr>
              <a:t>b</a:t>
            </a:r>
            <a:r>
              <a:rPr lang="en-US" sz="2600" baseline="-25000" dirty="0" err="1">
                <a:solidFill>
                  <a:schemeClr val="tx1"/>
                </a:solidFill>
                <a:cs typeface="Cambria Math"/>
              </a:rPr>
              <a:t>H</a:t>
            </a:r>
            <a:endParaRPr lang="en-US" sz="2600" baseline="-25000" dirty="0">
              <a:solidFill>
                <a:schemeClr val="tx1"/>
              </a:solidFill>
              <a:cs typeface="Cambria Math"/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545219E-38E6-BF86-E16C-45E908259E35}"/>
              </a:ext>
            </a:extLst>
          </p:cNvPr>
          <p:cNvCxnSpPr>
            <a:cxnSpLocks/>
          </p:cNvCxnSpPr>
          <p:nvPr/>
        </p:nvCxnSpPr>
        <p:spPr>
          <a:xfrm flipV="1">
            <a:off x="6755830" y="1870357"/>
            <a:ext cx="0" cy="258227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175A47B2-74F3-59E7-69AC-5798FAF48698}"/>
              </a:ext>
            </a:extLst>
          </p:cNvPr>
          <p:cNvSpPr/>
          <p:nvPr/>
        </p:nvSpPr>
        <p:spPr>
          <a:xfrm>
            <a:off x="6417174" y="1614889"/>
            <a:ext cx="1229614" cy="7220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400" dirty="0">
                <a:solidFill>
                  <a:schemeClr val="tx1"/>
                </a:solidFill>
                <a:sym typeface="Symbol" pitchFamily="2" charset="2"/>
              </a:rPr>
              <a:t></a:t>
            </a:r>
            <a:r>
              <a:rPr lang="en-GB" sz="2400" baseline="-25000" dirty="0">
                <a:solidFill>
                  <a:schemeClr val="tx1"/>
                </a:solidFill>
                <a:sym typeface="Symbol" pitchFamily="2" charset="2"/>
              </a:rPr>
              <a:t>H</a:t>
            </a:r>
            <a:endParaRPr lang="en-US" sz="2400" baseline="-25000" dirty="0">
              <a:solidFill>
                <a:schemeClr val="tx1"/>
              </a:solidFill>
              <a:cs typeface="Cambria Math"/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DE5BDBF-3134-D097-A00F-16DE606D6E5E}"/>
              </a:ext>
            </a:extLst>
          </p:cNvPr>
          <p:cNvCxnSpPr>
            <a:cxnSpLocks/>
          </p:cNvCxnSpPr>
          <p:nvPr/>
        </p:nvCxnSpPr>
        <p:spPr>
          <a:xfrm>
            <a:off x="5147484" y="4810096"/>
            <a:ext cx="0" cy="294860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4BFAEF36-F7EB-9350-C9FF-09B3F2EAD2E1}"/>
              </a:ext>
            </a:extLst>
          </p:cNvPr>
          <p:cNvSpPr/>
          <p:nvPr/>
        </p:nvSpPr>
        <p:spPr>
          <a:xfrm>
            <a:off x="4375731" y="1597798"/>
            <a:ext cx="1229614" cy="7220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400" dirty="0">
                <a:solidFill>
                  <a:schemeClr val="tx1"/>
                </a:solidFill>
                <a:sym typeface="Symbol" pitchFamily="2" charset="2"/>
              </a:rPr>
              <a:t></a:t>
            </a:r>
            <a:r>
              <a:rPr lang="en-GB" sz="2400" baseline="-25000" dirty="0">
                <a:solidFill>
                  <a:schemeClr val="tx1"/>
                </a:solidFill>
                <a:sym typeface="Symbol" pitchFamily="2" charset="2"/>
              </a:rPr>
              <a:t>H</a:t>
            </a:r>
            <a:endParaRPr lang="en-US" sz="2400" baseline="-25000" dirty="0">
              <a:solidFill>
                <a:schemeClr val="tx1"/>
              </a:solidFill>
              <a:cs typeface="Cambria Math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9FE1B90-D828-BE64-4B88-E938DF6011CC}"/>
              </a:ext>
            </a:extLst>
          </p:cNvPr>
          <p:cNvSpPr/>
          <p:nvPr/>
        </p:nvSpPr>
        <p:spPr>
          <a:xfrm>
            <a:off x="5283961" y="2081944"/>
            <a:ext cx="1102298" cy="7220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sz="2600" dirty="0">
                <a:solidFill>
                  <a:schemeClr val="tx1"/>
                </a:solidFill>
                <a:cs typeface="Cambria Math"/>
              </a:rPr>
              <a:t>β</a:t>
            </a:r>
            <a:r>
              <a:rPr lang="en-US" sz="2600" baseline="-25000" dirty="0">
                <a:solidFill>
                  <a:schemeClr val="tx1"/>
                </a:solidFill>
                <a:cs typeface="Cambria Math"/>
              </a:rPr>
              <a:t>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2F281146-D247-499E-ACD3-F4604EC984E0}"/>
                  </a:ext>
                </a:extLst>
              </p:cNvPr>
              <p:cNvSpPr/>
              <p:nvPr/>
            </p:nvSpPr>
            <p:spPr>
              <a:xfrm>
                <a:off x="6971703" y="2139570"/>
                <a:ext cx="1102298" cy="72202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mbria Math"/>
                            </a:rPr>
                            <m:t>𝛼</m:t>
                          </m:r>
                        </m:e>
                        <m:sub>
                          <m:r>
                            <a:rPr lang="en-US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</m:oMath>
                  </m:oMathPara>
                </a14:m>
                <a:endParaRPr lang="en-US" sz="2600" dirty="0">
                  <a:solidFill>
                    <a:schemeClr val="tx1"/>
                  </a:solidFill>
                  <a:cs typeface="Cambria Math"/>
                </a:endParaRPr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2F281146-D247-499E-ACD3-F4604EC984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1703" y="2139570"/>
                <a:ext cx="1102298" cy="72202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BF254EF-634C-0AAF-CA7F-5B87EA40D8C6}"/>
              </a:ext>
            </a:extLst>
          </p:cNvPr>
          <p:cNvCxnSpPr/>
          <p:nvPr/>
        </p:nvCxnSpPr>
        <p:spPr>
          <a:xfrm>
            <a:off x="7246031" y="2798345"/>
            <a:ext cx="424010" cy="0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78602012-CF62-FCD7-5CEB-39C344DE3954}"/>
                  </a:ext>
                </a:extLst>
              </p:cNvPr>
              <p:cNvSpPr/>
              <p:nvPr/>
            </p:nvSpPr>
            <p:spPr>
              <a:xfrm>
                <a:off x="6953046" y="3667307"/>
                <a:ext cx="1102298" cy="72202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mbria Math"/>
                            </a:rPr>
                            <m:t>𝛼</m:t>
                          </m:r>
                        </m:e>
                        <m:sub>
                          <m:r>
                            <a:rPr lang="en-US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</m:oMath>
                  </m:oMathPara>
                </a14:m>
                <a:endParaRPr lang="en-US" sz="2600" dirty="0">
                  <a:solidFill>
                    <a:schemeClr val="tx1"/>
                  </a:solidFill>
                  <a:cs typeface="Cambria Math"/>
                </a:endParaRPr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78602012-CF62-FCD7-5CEB-39C344DE39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3046" y="3667307"/>
                <a:ext cx="1102298" cy="72202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itle 1">
            <a:extLst>
              <a:ext uri="{FF2B5EF4-FFF2-40B4-BE49-F238E27FC236}">
                <a16:creationId xmlns:a16="http://schemas.microsoft.com/office/drawing/2014/main" id="{7E42EFA1-0773-E2BD-9C3E-E3310159A588}"/>
              </a:ext>
            </a:extLst>
          </p:cNvPr>
          <p:cNvSpPr txBox="1">
            <a:spLocks/>
          </p:cNvSpPr>
          <p:nvPr/>
        </p:nvSpPr>
        <p:spPr>
          <a:xfrm>
            <a:off x="1544335" y="1973971"/>
            <a:ext cx="244837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300" dirty="0">
                <a:solidFill>
                  <a:schemeClr val="accent5">
                    <a:lumMod val="75000"/>
                  </a:schemeClr>
                </a:solidFill>
                <a:latin typeface="+mn-lt"/>
              </a:rPr>
              <a:t> </a:t>
            </a:r>
            <a:r>
              <a:rPr lang="en-US" sz="3300" b="1" dirty="0">
                <a:solidFill>
                  <a:schemeClr val="accent5">
                    <a:lumMod val="75000"/>
                  </a:schemeClr>
                </a:solidFill>
                <a:latin typeface="+mn-lt"/>
              </a:rPr>
              <a:t>reservoir</a:t>
            </a:r>
            <a:r>
              <a:rPr lang="en-US" sz="3300" dirty="0">
                <a:solidFill>
                  <a:schemeClr val="accent5">
                    <a:lumMod val="75000"/>
                  </a:schemeClr>
                </a:solidFill>
                <a:latin typeface="+mn-lt"/>
              </a:rPr>
              <a:t> 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BBFE9D6-5DF1-2BBD-7AD6-CDBA374A7210}"/>
              </a:ext>
            </a:extLst>
          </p:cNvPr>
          <p:cNvSpPr txBox="1"/>
          <p:nvPr/>
        </p:nvSpPr>
        <p:spPr>
          <a:xfrm>
            <a:off x="1595302" y="4252820"/>
            <a:ext cx="231446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rgbClr val="C00000"/>
                </a:solidFill>
                <a:latin typeface="+mn-lt"/>
              </a:rPr>
              <a:t>spillover host</a:t>
            </a:r>
          </a:p>
        </p:txBody>
      </p:sp>
      <p:cxnSp>
        <p:nvCxnSpPr>
          <p:cNvPr id="33" name="Curved Connector 32">
            <a:extLst>
              <a:ext uri="{FF2B5EF4-FFF2-40B4-BE49-F238E27FC236}">
                <a16:creationId xmlns:a16="http://schemas.microsoft.com/office/drawing/2014/main" id="{408C9342-2CEC-553B-CF25-6643B6FA611E}"/>
              </a:ext>
            </a:extLst>
          </p:cNvPr>
          <p:cNvCxnSpPr>
            <a:cxnSpLocks/>
            <a:endCxn id="27" idx="0"/>
          </p:cNvCxnSpPr>
          <p:nvPr/>
        </p:nvCxnSpPr>
        <p:spPr>
          <a:xfrm rot="10800000">
            <a:off x="5835110" y="2081945"/>
            <a:ext cx="791718" cy="95175"/>
          </a:xfrm>
          <a:prstGeom prst="curvedConnector4">
            <a:avLst>
              <a:gd name="adj1" fmla="val 6135"/>
              <a:gd name="adj2" fmla="val 340189"/>
            </a:avLst>
          </a:prstGeom>
          <a:ln w="381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0D282170-852D-E18C-F735-25F3654BEA14}"/>
              </a:ext>
            </a:extLst>
          </p:cNvPr>
          <p:cNvSpPr txBox="1"/>
          <p:nvPr/>
        </p:nvSpPr>
        <p:spPr>
          <a:xfrm>
            <a:off x="0" y="6273225"/>
            <a:ext cx="326661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+mn-lt"/>
              </a:rPr>
              <a:t>ex: SARS-CoV-2</a:t>
            </a:r>
            <a:endParaRPr lang="en-US" sz="3200" b="1" dirty="0">
              <a:solidFill>
                <a:srgbClr val="C00000"/>
              </a:solidFill>
              <a:latin typeface="+mn-lt"/>
            </a:endParaRPr>
          </a:p>
        </p:txBody>
      </p:sp>
      <p:cxnSp>
        <p:nvCxnSpPr>
          <p:cNvPr id="35" name="Curved Connector 34">
            <a:extLst>
              <a:ext uri="{FF2B5EF4-FFF2-40B4-BE49-F238E27FC236}">
                <a16:creationId xmlns:a16="http://schemas.microsoft.com/office/drawing/2014/main" id="{EA552E54-C7D7-54A0-F6E8-5B83F876BDEA}"/>
              </a:ext>
            </a:extLst>
          </p:cNvPr>
          <p:cNvCxnSpPr>
            <a:cxnSpLocks/>
            <a:stCxn id="32" idx="1"/>
            <a:endCxn id="31" idx="1"/>
          </p:cNvCxnSpPr>
          <p:nvPr/>
        </p:nvCxnSpPr>
        <p:spPr>
          <a:xfrm rot="10800000">
            <a:off x="1544336" y="2636753"/>
            <a:ext cx="50967" cy="2154676"/>
          </a:xfrm>
          <a:prstGeom prst="curvedConnector3">
            <a:avLst>
              <a:gd name="adj1" fmla="val 548526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B000C03C-D6C1-3B65-183A-F1877CECB17C}"/>
              </a:ext>
            </a:extLst>
          </p:cNvPr>
          <p:cNvSpPr txBox="1"/>
          <p:nvPr/>
        </p:nvSpPr>
        <p:spPr>
          <a:xfrm>
            <a:off x="952154" y="3360148"/>
            <a:ext cx="231446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i="1" dirty="0"/>
              <a:t>d</a:t>
            </a:r>
            <a:r>
              <a:rPr lang="en-US" sz="2000" i="1" dirty="0">
                <a:latin typeface="+mn-lt"/>
              </a:rPr>
              <a:t>irection of transmission</a:t>
            </a:r>
            <a:endParaRPr lang="en-US" sz="2000" b="1" i="1" dirty="0">
              <a:solidFill>
                <a:srgbClr val="C00000"/>
              </a:solidFill>
              <a:latin typeface="+mn-lt"/>
            </a:endParaRPr>
          </a:p>
        </p:txBody>
      </p:sp>
      <p:pic>
        <p:nvPicPr>
          <p:cNvPr id="45" name="Graphic 44" descr="Fox with solid fill">
            <a:extLst>
              <a:ext uri="{FF2B5EF4-FFF2-40B4-BE49-F238E27FC236}">
                <a16:creationId xmlns:a16="http://schemas.microsoft.com/office/drawing/2014/main" id="{8AAF0E7D-09C9-A021-4FC1-719E958DE73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737678" y="3887098"/>
            <a:ext cx="914400" cy="914400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12519EE7-2BF2-5692-7704-C703F49694B4}"/>
              </a:ext>
            </a:extLst>
          </p:cNvPr>
          <p:cNvSpPr txBox="1"/>
          <p:nvPr/>
        </p:nvSpPr>
        <p:spPr>
          <a:xfrm>
            <a:off x="8003132" y="4252820"/>
            <a:ext cx="231446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mink</a:t>
            </a:r>
            <a:endParaRPr lang="en-US" sz="2000" b="1" dirty="0">
              <a:solidFill>
                <a:srgbClr val="C00000"/>
              </a:solidFill>
              <a:latin typeface="+mn-lt"/>
            </a:endParaRPr>
          </a:p>
        </p:txBody>
      </p:sp>
      <p:pic>
        <p:nvPicPr>
          <p:cNvPr id="47" name="Graphic 46" descr="Woman with solid fill">
            <a:extLst>
              <a:ext uri="{FF2B5EF4-FFF2-40B4-BE49-F238E27FC236}">
                <a16:creationId xmlns:a16="http://schemas.microsoft.com/office/drawing/2014/main" id="{BB5F529D-E5C2-DA3E-9555-6683C948843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672367" y="2275775"/>
            <a:ext cx="914400" cy="914400"/>
          </a:xfrm>
          <a:prstGeom prst="rect">
            <a:avLst/>
          </a:prstGeom>
        </p:spPr>
      </p:pic>
      <p:cxnSp>
        <p:nvCxnSpPr>
          <p:cNvPr id="48" name="Curved Connector 47">
            <a:extLst>
              <a:ext uri="{FF2B5EF4-FFF2-40B4-BE49-F238E27FC236}">
                <a16:creationId xmlns:a16="http://schemas.microsoft.com/office/drawing/2014/main" id="{6BCF7958-01A5-597A-54DD-181FC34AA3CF}"/>
              </a:ext>
            </a:extLst>
          </p:cNvPr>
          <p:cNvCxnSpPr>
            <a:cxnSpLocks/>
            <a:stCxn id="9" idx="0"/>
            <a:endCxn id="27" idx="2"/>
          </p:cNvCxnSpPr>
          <p:nvPr/>
        </p:nvCxnSpPr>
        <p:spPr>
          <a:xfrm rot="16200000" flipV="1">
            <a:off x="5739619" y="2899457"/>
            <a:ext cx="982700" cy="791718"/>
          </a:xfrm>
          <a:prstGeom prst="curvedConnector3">
            <a:avLst>
              <a:gd name="adj1" fmla="val 35404"/>
            </a:avLst>
          </a:prstGeom>
          <a:ln w="57150">
            <a:solidFill>
              <a:srgbClr val="AC50F3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itle 1">
            <a:extLst>
              <a:ext uri="{FF2B5EF4-FFF2-40B4-BE49-F238E27FC236}">
                <a16:creationId xmlns:a16="http://schemas.microsoft.com/office/drawing/2014/main" id="{67698E93-25F0-4C22-2AC0-A5BB715350EF}"/>
              </a:ext>
            </a:extLst>
          </p:cNvPr>
          <p:cNvSpPr txBox="1">
            <a:spLocks/>
          </p:cNvSpPr>
          <p:nvPr/>
        </p:nvSpPr>
        <p:spPr>
          <a:xfrm>
            <a:off x="8954753" y="1872082"/>
            <a:ext cx="3078997" cy="252773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rgbClr val="AC50F3"/>
                </a:solidFill>
                <a:latin typeface="+mn-lt"/>
              </a:rPr>
              <a:t>Interesting case because neither humans nor mink are the original reservoir host!</a:t>
            </a:r>
          </a:p>
        </p:txBody>
      </p:sp>
      <p:sp>
        <p:nvSpPr>
          <p:cNvPr id="37" name="Title 1">
            <a:extLst>
              <a:ext uri="{FF2B5EF4-FFF2-40B4-BE49-F238E27FC236}">
                <a16:creationId xmlns:a16="http://schemas.microsoft.com/office/drawing/2014/main" id="{C4B65582-63AD-B263-8B91-9DFA36ECD1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739" y="314886"/>
            <a:ext cx="10588751" cy="1325563"/>
          </a:xfrm>
        </p:spPr>
        <p:txBody>
          <a:bodyPr>
            <a:normAutofit/>
          </a:bodyPr>
          <a:lstStyle/>
          <a:p>
            <a:pPr algn="ctr"/>
            <a:r>
              <a:rPr lang="en-US" sz="3300" b="1" dirty="0">
                <a:solidFill>
                  <a:srgbClr val="AC50F3"/>
                </a:solidFill>
                <a:latin typeface="+mn-lt"/>
              </a:rPr>
              <a:t>Spillback</a:t>
            </a:r>
            <a:r>
              <a:rPr lang="en-US" sz="3300" b="1" dirty="0">
                <a:solidFill>
                  <a:srgbClr val="C00000"/>
                </a:solidFill>
                <a:latin typeface="+mn-lt"/>
              </a:rPr>
              <a:t> </a:t>
            </a:r>
            <a:r>
              <a:rPr lang="en-US" sz="3300" dirty="0">
                <a:latin typeface="+mn-lt"/>
              </a:rPr>
              <a:t>is the term used to describe pathogen transmission back to a </a:t>
            </a:r>
            <a:r>
              <a:rPr lang="en-US" sz="3300" b="1" dirty="0">
                <a:solidFill>
                  <a:srgbClr val="0070C0"/>
                </a:solidFill>
                <a:latin typeface="+mn-lt"/>
              </a:rPr>
              <a:t>reservoir host </a:t>
            </a:r>
            <a:r>
              <a:rPr lang="en-US" sz="3300" dirty="0">
                <a:latin typeface="+mn-lt"/>
              </a:rPr>
              <a:t>from a</a:t>
            </a:r>
            <a:r>
              <a:rPr lang="en-US" sz="3300" b="1" dirty="0">
                <a:solidFill>
                  <a:srgbClr val="C00000"/>
                </a:solidFill>
                <a:latin typeface="+mn-lt"/>
              </a:rPr>
              <a:t> spillover host</a:t>
            </a:r>
            <a:r>
              <a:rPr lang="en-US" sz="3300" dirty="0">
                <a:latin typeface="+mn-lt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3005794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989B5C-D9D1-FF7F-9CA5-CDCFC332EDE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Fundamentals of Ecology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050D385-EFC5-A61B-7FED-46BFE9BFE30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Week 9, Ecology Lecture 8</a:t>
            </a:r>
          </a:p>
          <a:p>
            <a:r>
              <a:rPr lang="en-US" dirty="0"/>
              <a:t>Cara Brook</a:t>
            </a:r>
          </a:p>
          <a:p>
            <a:r>
              <a:rPr lang="en-US" dirty="0"/>
              <a:t>March 3, 2025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6EE6CF-208D-19DF-E2C5-77036F30607F}"/>
              </a:ext>
            </a:extLst>
          </p:cNvPr>
          <p:cNvSpPr txBox="1"/>
          <p:nvPr/>
        </p:nvSpPr>
        <p:spPr>
          <a:xfrm>
            <a:off x="7806267" y="5295484"/>
            <a:ext cx="4284133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/>
              <a:t>Office hours: On ZOOM</a:t>
            </a:r>
          </a:p>
          <a:p>
            <a:pPr algn="ctr"/>
            <a:r>
              <a:rPr lang="en-US" sz="2200" b="1" dirty="0">
                <a:solidFill>
                  <a:srgbClr val="C00000"/>
                </a:solidFill>
              </a:rPr>
              <a:t>Thursday</a:t>
            </a:r>
            <a:r>
              <a:rPr lang="en-US" sz="2200" b="1" dirty="0"/>
              <a:t>, March 6, 2025</a:t>
            </a:r>
          </a:p>
          <a:p>
            <a:pPr algn="ctr"/>
            <a:r>
              <a:rPr lang="en-US" sz="2200" b="1" dirty="0"/>
              <a:t>4-5pm</a:t>
            </a:r>
          </a:p>
          <a:p>
            <a:pPr algn="ctr"/>
            <a:r>
              <a:rPr lang="en-US" sz="2200" b="1" i="1" dirty="0"/>
              <a:t>I will email out a link!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32102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9A58DC-EFE5-D7D9-3A1E-6EE789D086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736A14C0-0F8E-BB9A-C2A7-F1F8C5A1D13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620067" y="1931389"/>
          <a:ext cx="135763" cy="1971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14300" imgH="165100" progId="Equation.3">
                  <p:embed/>
                </p:oleObj>
              </mc:Choice>
              <mc:Fallback>
                <p:oleObj name="Equation" r:id="rId3" imgW="114300" imgH="165100" progId="Equation.3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6E2CA008-5E91-BA83-A35C-01853996966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620067" y="1931389"/>
                        <a:ext cx="135763" cy="1971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027D34F8-5B38-F5C2-1190-FA6092D926BE}"/>
              </a:ext>
            </a:extLst>
          </p:cNvPr>
          <p:cNvSpPr/>
          <p:nvPr/>
        </p:nvSpPr>
        <p:spPr>
          <a:xfrm>
            <a:off x="5287339" y="3655765"/>
            <a:ext cx="1102298" cy="7220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sz="2600" dirty="0">
                <a:solidFill>
                  <a:schemeClr val="tx1"/>
                </a:solidFill>
                <a:cs typeface="Cambria Math"/>
              </a:rPr>
              <a:t>β</a:t>
            </a:r>
            <a:r>
              <a:rPr lang="en-US" sz="2600" baseline="-25000" dirty="0">
                <a:solidFill>
                  <a:schemeClr val="tx1"/>
                </a:solidFill>
                <a:cs typeface="Cambria Math"/>
              </a:rPr>
              <a:t>H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FFFA112-FEE3-B106-0527-A8F5D2B60034}"/>
              </a:ext>
            </a:extLst>
          </p:cNvPr>
          <p:cNvCxnSpPr/>
          <p:nvPr/>
        </p:nvCxnSpPr>
        <p:spPr>
          <a:xfrm>
            <a:off x="5598976" y="4292323"/>
            <a:ext cx="424010" cy="0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4F082E8-CA78-B3C3-B185-CA40C5CCEEA6}"/>
              </a:ext>
            </a:extLst>
          </p:cNvPr>
          <p:cNvCxnSpPr>
            <a:cxnSpLocks/>
          </p:cNvCxnSpPr>
          <p:nvPr/>
        </p:nvCxnSpPr>
        <p:spPr>
          <a:xfrm>
            <a:off x="7220713" y="4319798"/>
            <a:ext cx="424010" cy="0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651F2C1A-C4E5-7799-D885-80E6380D9A87}"/>
              </a:ext>
            </a:extLst>
          </p:cNvPr>
          <p:cNvSpPr/>
          <p:nvPr/>
        </p:nvSpPr>
        <p:spPr>
          <a:xfrm>
            <a:off x="6126115" y="3786666"/>
            <a:ext cx="1001426" cy="971168"/>
          </a:xfrm>
          <a:prstGeom prst="rect">
            <a:avLst/>
          </a:prstGeom>
          <a:solidFill>
            <a:srgbClr val="FF6666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  <a:cs typeface="Cambria Math"/>
              </a:rPr>
              <a:t>I</a:t>
            </a:r>
            <a:r>
              <a:rPr lang="en-US" sz="3600" baseline="-25000" dirty="0">
                <a:solidFill>
                  <a:schemeClr val="tx1"/>
                </a:solidFill>
                <a:cs typeface="Cambria Math"/>
              </a:rPr>
              <a:t>C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670B7F7-E4A6-8772-1338-F45264DB9566}"/>
              </a:ext>
            </a:extLst>
          </p:cNvPr>
          <p:cNvCxnSpPr>
            <a:cxnSpLocks/>
          </p:cNvCxnSpPr>
          <p:nvPr/>
        </p:nvCxnSpPr>
        <p:spPr>
          <a:xfrm flipV="1">
            <a:off x="4697113" y="1886361"/>
            <a:ext cx="0" cy="293838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2257B29-9DD8-64CD-4F3D-11653DF8F224}"/>
              </a:ext>
            </a:extLst>
          </p:cNvPr>
          <p:cNvCxnSpPr>
            <a:cxnSpLocks/>
          </p:cNvCxnSpPr>
          <p:nvPr/>
        </p:nvCxnSpPr>
        <p:spPr>
          <a:xfrm>
            <a:off x="6835226" y="4954588"/>
            <a:ext cx="0" cy="207439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0D22871-E54E-5308-33FC-0D2F8EC64A33}"/>
              </a:ext>
            </a:extLst>
          </p:cNvPr>
          <p:cNvCxnSpPr/>
          <p:nvPr/>
        </p:nvCxnSpPr>
        <p:spPr>
          <a:xfrm>
            <a:off x="3995298" y="4446830"/>
            <a:ext cx="351680" cy="0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A43C22EA-84CA-4868-9EA1-B3C60C23CAA7}"/>
              </a:ext>
            </a:extLst>
          </p:cNvPr>
          <p:cNvSpPr/>
          <p:nvPr/>
        </p:nvSpPr>
        <p:spPr>
          <a:xfrm>
            <a:off x="3495135" y="3724809"/>
            <a:ext cx="1102298" cy="7220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600" dirty="0" err="1">
                <a:solidFill>
                  <a:schemeClr val="tx1"/>
                </a:solidFill>
                <a:cs typeface="Cambria Math"/>
              </a:rPr>
              <a:t>b</a:t>
            </a:r>
            <a:r>
              <a:rPr lang="en-US" sz="2600" baseline="-25000" dirty="0" err="1">
                <a:solidFill>
                  <a:schemeClr val="tx1"/>
                </a:solidFill>
                <a:cs typeface="Cambria Math"/>
              </a:rPr>
              <a:t>H</a:t>
            </a:r>
            <a:endParaRPr lang="en-US" sz="2600" baseline="-25000" dirty="0">
              <a:solidFill>
                <a:schemeClr val="tx1"/>
              </a:solidFill>
              <a:cs typeface="Cambria Math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55C14B4-1616-B1A8-B2A4-5E579B328F47}"/>
              </a:ext>
            </a:extLst>
          </p:cNvPr>
          <p:cNvSpPr/>
          <p:nvPr/>
        </p:nvSpPr>
        <p:spPr>
          <a:xfrm>
            <a:off x="4465572" y="4666330"/>
            <a:ext cx="665662" cy="3779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400" dirty="0">
                <a:solidFill>
                  <a:schemeClr val="tx1"/>
                </a:solidFill>
                <a:sym typeface="Symbol" pitchFamily="2" charset="2"/>
              </a:rPr>
              <a:t></a:t>
            </a:r>
            <a:r>
              <a:rPr lang="en-GB" sz="2400" baseline="-25000" dirty="0">
                <a:solidFill>
                  <a:schemeClr val="tx1"/>
                </a:solidFill>
                <a:sym typeface="Symbol" pitchFamily="2" charset="2"/>
              </a:rPr>
              <a:t>H</a:t>
            </a:r>
            <a:endParaRPr lang="en-US" sz="2400" baseline="-25000" dirty="0">
              <a:solidFill>
                <a:schemeClr val="tx1"/>
              </a:solidFill>
              <a:cs typeface="Cambria Math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2A49BF0-9A45-B2DF-2593-E5A92CD34394}"/>
              </a:ext>
            </a:extLst>
          </p:cNvPr>
          <p:cNvSpPr/>
          <p:nvPr/>
        </p:nvSpPr>
        <p:spPr>
          <a:xfrm>
            <a:off x="5946587" y="4601215"/>
            <a:ext cx="1229614" cy="7220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400" dirty="0">
                <a:solidFill>
                  <a:schemeClr val="tx1"/>
                </a:solidFill>
                <a:sym typeface="Symbol" pitchFamily="2" charset="2"/>
              </a:rPr>
              <a:t></a:t>
            </a:r>
            <a:r>
              <a:rPr lang="en-GB" sz="2400" baseline="-25000" dirty="0">
                <a:solidFill>
                  <a:schemeClr val="tx1"/>
                </a:solidFill>
                <a:sym typeface="Symbol" pitchFamily="2" charset="2"/>
              </a:rPr>
              <a:t>H</a:t>
            </a:r>
            <a:endParaRPr lang="en-US" sz="2400" baseline="-25000" dirty="0">
              <a:solidFill>
                <a:schemeClr val="tx1"/>
              </a:solidFill>
              <a:cs typeface="Cambria Math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F1AB456-42B5-3567-0BDF-44022CD88DE0}"/>
              </a:ext>
            </a:extLst>
          </p:cNvPr>
          <p:cNvSpPr/>
          <p:nvPr/>
        </p:nvSpPr>
        <p:spPr>
          <a:xfrm>
            <a:off x="4453131" y="3769940"/>
            <a:ext cx="1001426" cy="971167"/>
          </a:xfrm>
          <a:prstGeom prst="rect">
            <a:avLst/>
          </a:prstGeom>
          <a:solidFill>
            <a:srgbClr val="00E867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  <a:cs typeface="Cambria Math"/>
              </a:rPr>
              <a:t>S</a:t>
            </a:r>
            <a:r>
              <a:rPr lang="en-US" sz="3600" baseline="-25000" dirty="0">
                <a:solidFill>
                  <a:schemeClr val="tx1"/>
                </a:solidFill>
                <a:cs typeface="Cambria Math"/>
              </a:rPr>
              <a:t>H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F72A07E-2172-9885-5185-82CF22CA32CB}"/>
              </a:ext>
            </a:extLst>
          </p:cNvPr>
          <p:cNvCxnSpPr/>
          <p:nvPr/>
        </p:nvCxnSpPr>
        <p:spPr>
          <a:xfrm>
            <a:off x="5672197" y="2759051"/>
            <a:ext cx="424010" cy="0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Curved Connector 17">
            <a:extLst>
              <a:ext uri="{FF2B5EF4-FFF2-40B4-BE49-F238E27FC236}">
                <a16:creationId xmlns:a16="http://schemas.microsoft.com/office/drawing/2014/main" id="{27778318-7CEF-4F36-E1B6-73F5D90878F4}"/>
              </a:ext>
            </a:extLst>
          </p:cNvPr>
          <p:cNvCxnSpPr>
            <a:cxnSpLocks/>
            <a:stCxn id="19" idx="2"/>
            <a:endCxn id="6" idx="0"/>
          </p:cNvCxnSpPr>
          <p:nvPr/>
        </p:nvCxnSpPr>
        <p:spPr>
          <a:xfrm rot="5400000">
            <a:off x="6016743" y="3011921"/>
            <a:ext cx="465590" cy="822099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C09EF541-72AB-92A8-1B67-4A334F2229A2}"/>
              </a:ext>
            </a:extLst>
          </p:cNvPr>
          <p:cNvSpPr/>
          <p:nvPr/>
        </p:nvSpPr>
        <p:spPr>
          <a:xfrm>
            <a:off x="6159874" y="2219008"/>
            <a:ext cx="1001426" cy="971167"/>
          </a:xfrm>
          <a:prstGeom prst="rect">
            <a:avLst/>
          </a:prstGeom>
          <a:solidFill>
            <a:srgbClr val="FF9300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  <a:cs typeface="Cambria Math"/>
              </a:rPr>
              <a:t>I</a:t>
            </a:r>
            <a:r>
              <a:rPr lang="en-US" sz="3600" baseline="-25000" dirty="0">
                <a:solidFill>
                  <a:schemeClr val="tx1"/>
                </a:solidFill>
                <a:cs typeface="Cambria Math"/>
              </a:rPr>
              <a:t>H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A90A512-9CC2-F8D4-537E-80204F1AE153}"/>
              </a:ext>
            </a:extLst>
          </p:cNvPr>
          <p:cNvSpPr/>
          <p:nvPr/>
        </p:nvSpPr>
        <p:spPr>
          <a:xfrm>
            <a:off x="4453898" y="2223772"/>
            <a:ext cx="1001426" cy="971167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  <a:cs typeface="Cambria Math"/>
              </a:rPr>
              <a:t>S</a:t>
            </a:r>
            <a:r>
              <a:rPr lang="en-US" sz="3600" baseline="-25000" dirty="0">
                <a:solidFill>
                  <a:schemeClr val="tx1"/>
                </a:solidFill>
                <a:cs typeface="Cambria Math"/>
              </a:rPr>
              <a:t>H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01E8A3F-0BCF-F360-04C0-F60B9A1DD40B}"/>
              </a:ext>
            </a:extLst>
          </p:cNvPr>
          <p:cNvCxnSpPr/>
          <p:nvPr/>
        </p:nvCxnSpPr>
        <p:spPr>
          <a:xfrm>
            <a:off x="3990350" y="2679475"/>
            <a:ext cx="351680" cy="0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94A896D4-C4AD-9627-9E34-CBFE18AF9C28}"/>
              </a:ext>
            </a:extLst>
          </p:cNvPr>
          <p:cNvSpPr/>
          <p:nvPr/>
        </p:nvSpPr>
        <p:spPr>
          <a:xfrm>
            <a:off x="3553128" y="1985351"/>
            <a:ext cx="1102298" cy="7220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600" dirty="0" err="1">
                <a:solidFill>
                  <a:schemeClr val="tx1"/>
                </a:solidFill>
                <a:cs typeface="Cambria Math"/>
              </a:rPr>
              <a:t>b</a:t>
            </a:r>
            <a:r>
              <a:rPr lang="en-US" sz="2600" baseline="-25000" dirty="0" err="1">
                <a:solidFill>
                  <a:schemeClr val="tx1"/>
                </a:solidFill>
                <a:cs typeface="Cambria Math"/>
              </a:rPr>
              <a:t>H</a:t>
            </a:r>
            <a:endParaRPr lang="en-US" sz="2600" baseline="-25000" dirty="0">
              <a:solidFill>
                <a:schemeClr val="tx1"/>
              </a:solidFill>
              <a:cs typeface="Cambria Math"/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747EBDE-D228-11E7-3F8D-03E30A359C2E}"/>
              </a:ext>
            </a:extLst>
          </p:cNvPr>
          <p:cNvCxnSpPr>
            <a:cxnSpLocks/>
          </p:cNvCxnSpPr>
          <p:nvPr/>
        </p:nvCxnSpPr>
        <p:spPr>
          <a:xfrm flipV="1">
            <a:off x="6755830" y="1870357"/>
            <a:ext cx="0" cy="258227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032F4437-3CED-1211-81FF-A5695CCB5AF2}"/>
              </a:ext>
            </a:extLst>
          </p:cNvPr>
          <p:cNvSpPr/>
          <p:nvPr/>
        </p:nvSpPr>
        <p:spPr>
          <a:xfrm>
            <a:off x="6417174" y="1614889"/>
            <a:ext cx="1229614" cy="7220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400" dirty="0">
                <a:solidFill>
                  <a:schemeClr val="tx1"/>
                </a:solidFill>
                <a:sym typeface="Symbol" pitchFamily="2" charset="2"/>
              </a:rPr>
              <a:t></a:t>
            </a:r>
            <a:r>
              <a:rPr lang="en-GB" sz="2400" baseline="-25000" dirty="0">
                <a:solidFill>
                  <a:schemeClr val="tx1"/>
                </a:solidFill>
                <a:sym typeface="Symbol" pitchFamily="2" charset="2"/>
              </a:rPr>
              <a:t>H</a:t>
            </a:r>
            <a:endParaRPr lang="en-US" sz="2400" baseline="-25000" dirty="0">
              <a:solidFill>
                <a:schemeClr val="tx1"/>
              </a:solidFill>
              <a:cs typeface="Cambria Math"/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3CD6EF6-CE1B-C292-2556-82651A7A852B}"/>
              </a:ext>
            </a:extLst>
          </p:cNvPr>
          <p:cNvCxnSpPr>
            <a:cxnSpLocks/>
          </p:cNvCxnSpPr>
          <p:nvPr/>
        </p:nvCxnSpPr>
        <p:spPr>
          <a:xfrm>
            <a:off x="5147484" y="4810096"/>
            <a:ext cx="0" cy="294860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545DD73E-59B0-DE25-4EEE-22286BEAF7AC}"/>
              </a:ext>
            </a:extLst>
          </p:cNvPr>
          <p:cNvSpPr/>
          <p:nvPr/>
        </p:nvSpPr>
        <p:spPr>
          <a:xfrm>
            <a:off x="4375731" y="1597798"/>
            <a:ext cx="1229614" cy="7220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400" dirty="0">
                <a:solidFill>
                  <a:schemeClr val="tx1"/>
                </a:solidFill>
                <a:sym typeface="Symbol" pitchFamily="2" charset="2"/>
              </a:rPr>
              <a:t></a:t>
            </a:r>
            <a:r>
              <a:rPr lang="en-GB" sz="2400" baseline="-25000" dirty="0">
                <a:solidFill>
                  <a:schemeClr val="tx1"/>
                </a:solidFill>
                <a:sym typeface="Symbol" pitchFamily="2" charset="2"/>
              </a:rPr>
              <a:t>H</a:t>
            </a:r>
            <a:endParaRPr lang="en-US" sz="2400" baseline="-25000" dirty="0">
              <a:solidFill>
                <a:schemeClr val="tx1"/>
              </a:solidFill>
              <a:cs typeface="Cambria Math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3B7091C-81A0-6549-3538-96620BDCD43D}"/>
              </a:ext>
            </a:extLst>
          </p:cNvPr>
          <p:cNvSpPr/>
          <p:nvPr/>
        </p:nvSpPr>
        <p:spPr>
          <a:xfrm>
            <a:off x="5283961" y="2081944"/>
            <a:ext cx="1102298" cy="7220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sz="2600" dirty="0">
                <a:solidFill>
                  <a:schemeClr val="tx1"/>
                </a:solidFill>
                <a:cs typeface="Cambria Math"/>
              </a:rPr>
              <a:t>β</a:t>
            </a:r>
            <a:r>
              <a:rPr lang="en-US" sz="2600" baseline="-25000" dirty="0">
                <a:solidFill>
                  <a:schemeClr val="tx1"/>
                </a:solidFill>
                <a:cs typeface="Cambria Math"/>
              </a:rPr>
              <a:t>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F7DE4070-2C51-14F9-DDF2-37A806B0367F}"/>
                  </a:ext>
                </a:extLst>
              </p:cNvPr>
              <p:cNvSpPr/>
              <p:nvPr/>
            </p:nvSpPr>
            <p:spPr>
              <a:xfrm>
                <a:off x="6971703" y="2139570"/>
                <a:ext cx="1102298" cy="72202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mbria Math"/>
                            </a:rPr>
                            <m:t>𝛼</m:t>
                          </m:r>
                        </m:e>
                        <m:sub>
                          <m:r>
                            <a:rPr lang="en-US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</m:oMath>
                  </m:oMathPara>
                </a14:m>
                <a:endParaRPr lang="en-US" sz="2600" dirty="0">
                  <a:solidFill>
                    <a:schemeClr val="tx1"/>
                  </a:solidFill>
                  <a:cs typeface="Cambria Math"/>
                </a:endParaRPr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F7DE4070-2C51-14F9-DDF2-37A806B036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1703" y="2139570"/>
                <a:ext cx="1102298" cy="72202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0096C90-E0AE-6C4D-856C-FE819C77DE43}"/>
              </a:ext>
            </a:extLst>
          </p:cNvPr>
          <p:cNvCxnSpPr/>
          <p:nvPr/>
        </p:nvCxnSpPr>
        <p:spPr>
          <a:xfrm>
            <a:off x="7246031" y="2798345"/>
            <a:ext cx="424010" cy="0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F06AE9C7-4A89-A275-213A-5854A0A80804}"/>
                  </a:ext>
                </a:extLst>
              </p:cNvPr>
              <p:cNvSpPr/>
              <p:nvPr/>
            </p:nvSpPr>
            <p:spPr>
              <a:xfrm>
                <a:off x="6953046" y="3667307"/>
                <a:ext cx="1102298" cy="72202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mbria Math"/>
                            </a:rPr>
                            <m:t>𝛼</m:t>
                          </m:r>
                        </m:e>
                        <m:sub>
                          <m:r>
                            <a:rPr lang="en-US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</m:oMath>
                  </m:oMathPara>
                </a14:m>
                <a:endParaRPr lang="en-US" sz="2600" dirty="0">
                  <a:solidFill>
                    <a:schemeClr val="tx1"/>
                  </a:solidFill>
                  <a:cs typeface="Cambria Math"/>
                </a:endParaRPr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F06AE9C7-4A89-A275-213A-5854A0A808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3046" y="3667307"/>
                <a:ext cx="1102298" cy="72202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itle 1">
            <a:extLst>
              <a:ext uri="{FF2B5EF4-FFF2-40B4-BE49-F238E27FC236}">
                <a16:creationId xmlns:a16="http://schemas.microsoft.com/office/drawing/2014/main" id="{95518433-DF59-52A4-AAFE-97A04D8342FD}"/>
              </a:ext>
            </a:extLst>
          </p:cNvPr>
          <p:cNvSpPr txBox="1">
            <a:spLocks/>
          </p:cNvSpPr>
          <p:nvPr/>
        </p:nvSpPr>
        <p:spPr>
          <a:xfrm>
            <a:off x="1544335" y="1973971"/>
            <a:ext cx="244837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300" dirty="0">
                <a:solidFill>
                  <a:schemeClr val="accent5">
                    <a:lumMod val="75000"/>
                  </a:schemeClr>
                </a:solidFill>
                <a:latin typeface="+mn-lt"/>
              </a:rPr>
              <a:t> </a:t>
            </a:r>
            <a:r>
              <a:rPr lang="en-US" sz="3300" b="1" dirty="0">
                <a:solidFill>
                  <a:schemeClr val="accent5">
                    <a:lumMod val="75000"/>
                  </a:schemeClr>
                </a:solidFill>
                <a:latin typeface="+mn-lt"/>
              </a:rPr>
              <a:t>reservoir</a:t>
            </a:r>
            <a:r>
              <a:rPr lang="en-US" sz="3300" dirty="0">
                <a:solidFill>
                  <a:schemeClr val="accent5">
                    <a:lumMod val="75000"/>
                  </a:schemeClr>
                </a:solidFill>
                <a:latin typeface="+mn-lt"/>
              </a:rPr>
              <a:t> 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BC92DAF-6420-3EA6-5FE2-42CBF8AF4183}"/>
              </a:ext>
            </a:extLst>
          </p:cNvPr>
          <p:cNvSpPr txBox="1"/>
          <p:nvPr/>
        </p:nvSpPr>
        <p:spPr>
          <a:xfrm>
            <a:off x="1595302" y="4252820"/>
            <a:ext cx="231446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rgbClr val="C00000"/>
                </a:solidFill>
                <a:latin typeface="+mn-lt"/>
              </a:rPr>
              <a:t>spillover host</a:t>
            </a:r>
          </a:p>
        </p:txBody>
      </p:sp>
      <p:cxnSp>
        <p:nvCxnSpPr>
          <p:cNvPr id="33" name="Curved Connector 32">
            <a:extLst>
              <a:ext uri="{FF2B5EF4-FFF2-40B4-BE49-F238E27FC236}">
                <a16:creationId xmlns:a16="http://schemas.microsoft.com/office/drawing/2014/main" id="{DA3AEEFC-9BBD-773C-0835-2E0652E9AC98}"/>
              </a:ext>
            </a:extLst>
          </p:cNvPr>
          <p:cNvCxnSpPr>
            <a:cxnSpLocks/>
            <a:endCxn id="27" idx="0"/>
          </p:cNvCxnSpPr>
          <p:nvPr/>
        </p:nvCxnSpPr>
        <p:spPr>
          <a:xfrm rot="10800000">
            <a:off x="5835110" y="2081945"/>
            <a:ext cx="791718" cy="95175"/>
          </a:xfrm>
          <a:prstGeom prst="curvedConnector4">
            <a:avLst>
              <a:gd name="adj1" fmla="val 6135"/>
              <a:gd name="adj2" fmla="val 340189"/>
            </a:avLst>
          </a:prstGeom>
          <a:ln w="381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urved Connector 34">
            <a:extLst>
              <a:ext uri="{FF2B5EF4-FFF2-40B4-BE49-F238E27FC236}">
                <a16:creationId xmlns:a16="http://schemas.microsoft.com/office/drawing/2014/main" id="{6A6D2A81-9FE2-D7A6-6C2A-F9B498874C23}"/>
              </a:ext>
            </a:extLst>
          </p:cNvPr>
          <p:cNvCxnSpPr>
            <a:cxnSpLocks/>
            <a:stCxn id="32" idx="1"/>
            <a:endCxn id="31" idx="1"/>
          </p:cNvCxnSpPr>
          <p:nvPr/>
        </p:nvCxnSpPr>
        <p:spPr>
          <a:xfrm rot="10800000">
            <a:off x="1544336" y="2636753"/>
            <a:ext cx="50967" cy="2154676"/>
          </a:xfrm>
          <a:prstGeom prst="curvedConnector3">
            <a:avLst>
              <a:gd name="adj1" fmla="val 548526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C89CAB7A-215E-E581-80D9-E6E2D8F51DED}"/>
              </a:ext>
            </a:extLst>
          </p:cNvPr>
          <p:cNvSpPr txBox="1"/>
          <p:nvPr/>
        </p:nvSpPr>
        <p:spPr>
          <a:xfrm>
            <a:off x="952154" y="3360148"/>
            <a:ext cx="231446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i="1" dirty="0"/>
              <a:t>d</a:t>
            </a:r>
            <a:r>
              <a:rPr lang="en-US" sz="2000" i="1" dirty="0">
                <a:latin typeface="+mn-lt"/>
              </a:rPr>
              <a:t>irection of transmission</a:t>
            </a:r>
            <a:endParaRPr lang="en-US" sz="2000" b="1" i="1" dirty="0">
              <a:solidFill>
                <a:srgbClr val="C00000"/>
              </a:solidFill>
              <a:latin typeface="+mn-lt"/>
            </a:endParaRPr>
          </a:p>
        </p:txBody>
      </p:sp>
      <p:pic>
        <p:nvPicPr>
          <p:cNvPr id="47" name="Graphic 46" descr="Woman with solid fill">
            <a:extLst>
              <a:ext uri="{FF2B5EF4-FFF2-40B4-BE49-F238E27FC236}">
                <a16:creationId xmlns:a16="http://schemas.microsoft.com/office/drawing/2014/main" id="{C2CB4CDE-0F06-1C3B-AEEA-F113679143B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672367" y="2275775"/>
            <a:ext cx="914400" cy="914400"/>
          </a:xfrm>
          <a:prstGeom prst="rect">
            <a:avLst/>
          </a:prstGeom>
        </p:spPr>
      </p:pic>
      <p:cxnSp>
        <p:nvCxnSpPr>
          <p:cNvPr id="48" name="Curved Connector 47">
            <a:extLst>
              <a:ext uri="{FF2B5EF4-FFF2-40B4-BE49-F238E27FC236}">
                <a16:creationId xmlns:a16="http://schemas.microsoft.com/office/drawing/2014/main" id="{CD272044-1459-8C47-691A-DDC45C597EEC}"/>
              </a:ext>
            </a:extLst>
          </p:cNvPr>
          <p:cNvCxnSpPr>
            <a:cxnSpLocks/>
            <a:stCxn id="9" idx="0"/>
            <a:endCxn id="27" idx="2"/>
          </p:cNvCxnSpPr>
          <p:nvPr/>
        </p:nvCxnSpPr>
        <p:spPr>
          <a:xfrm rot="16200000" flipV="1">
            <a:off x="5739619" y="2899457"/>
            <a:ext cx="982700" cy="791718"/>
          </a:xfrm>
          <a:prstGeom prst="curvedConnector3">
            <a:avLst>
              <a:gd name="adj1" fmla="val 35404"/>
            </a:avLst>
          </a:prstGeom>
          <a:ln w="57150">
            <a:solidFill>
              <a:srgbClr val="AC50F3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itle 1">
            <a:extLst>
              <a:ext uri="{FF2B5EF4-FFF2-40B4-BE49-F238E27FC236}">
                <a16:creationId xmlns:a16="http://schemas.microsoft.com/office/drawing/2014/main" id="{0DFB69C0-E61B-3D43-2205-44C1827A2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739" y="314886"/>
            <a:ext cx="10588751" cy="1325563"/>
          </a:xfrm>
        </p:spPr>
        <p:txBody>
          <a:bodyPr>
            <a:normAutofit/>
          </a:bodyPr>
          <a:lstStyle/>
          <a:p>
            <a:pPr algn="ctr"/>
            <a:r>
              <a:rPr lang="en-US" sz="3300" b="1" dirty="0">
                <a:solidFill>
                  <a:srgbClr val="AC50F3"/>
                </a:solidFill>
                <a:latin typeface="+mn-lt"/>
              </a:rPr>
              <a:t>Spillback</a:t>
            </a:r>
            <a:r>
              <a:rPr lang="en-US" sz="3300" b="1" dirty="0">
                <a:solidFill>
                  <a:srgbClr val="C00000"/>
                </a:solidFill>
                <a:latin typeface="+mn-lt"/>
              </a:rPr>
              <a:t> </a:t>
            </a:r>
            <a:r>
              <a:rPr lang="en-US" sz="3300" dirty="0">
                <a:latin typeface="+mn-lt"/>
              </a:rPr>
              <a:t>is the term used to describe pathogen transmission back to a </a:t>
            </a:r>
            <a:r>
              <a:rPr lang="en-US" sz="3300" b="1" dirty="0">
                <a:solidFill>
                  <a:srgbClr val="0070C0"/>
                </a:solidFill>
                <a:latin typeface="+mn-lt"/>
              </a:rPr>
              <a:t>reservoir host </a:t>
            </a:r>
            <a:r>
              <a:rPr lang="en-US" sz="3300" dirty="0">
                <a:latin typeface="+mn-lt"/>
              </a:rPr>
              <a:t>from a</a:t>
            </a:r>
            <a:r>
              <a:rPr lang="en-US" sz="3300" b="1" dirty="0">
                <a:solidFill>
                  <a:srgbClr val="C00000"/>
                </a:solidFill>
                <a:latin typeface="+mn-lt"/>
              </a:rPr>
              <a:t> spillover host</a:t>
            </a:r>
            <a:r>
              <a:rPr lang="en-US" sz="3300" dirty="0">
                <a:latin typeface="+mn-lt"/>
              </a:rPr>
              <a:t>.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B58D1E5-8D0F-37CA-AEAD-A517FFBB1B33}"/>
              </a:ext>
            </a:extLst>
          </p:cNvPr>
          <p:cNvSpPr txBox="1"/>
          <p:nvPr/>
        </p:nvSpPr>
        <p:spPr>
          <a:xfrm>
            <a:off x="-1" y="6273225"/>
            <a:ext cx="567218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+mn-lt"/>
              </a:rPr>
              <a:t>ex: Yellow Fever in the Americas</a:t>
            </a:r>
            <a:endParaRPr lang="en-US" sz="3200" b="1" dirty="0">
              <a:solidFill>
                <a:srgbClr val="C00000"/>
              </a:solidFill>
              <a:latin typeface="+mn-lt"/>
            </a:endParaRPr>
          </a:p>
        </p:txBody>
      </p:sp>
      <p:pic>
        <p:nvPicPr>
          <p:cNvPr id="3" name="Graphic 2" descr="Monkey with solid fill">
            <a:extLst>
              <a:ext uri="{FF2B5EF4-FFF2-40B4-BE49-F238E27FC236}">
                <a16:creationId xmlns:a16="http://schemas.microsoft.com/office/drawing/2014/main" id="{7FBC0ED9-699C-36AC-FA2E-9CD922B231E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847759" y="386259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4056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6B7BC2-1C9B-1749-7770-E81A9B857E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9E76D34-7142-B7E1-90F4-7C14FF6701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048" y="272235"/>
            <a:ext cx="10588751" cy="1325563"/>
          </a:xfrm>
        </p:spPr>
        <p:txBody>
          <a:bodyPr>
            <a:normAutofit/>
          </a:bodyPr>
          <a:lstStyle/>
          <a:p>
            <a:pPr algn="ctr"/>
            <a:r>
              <a:rPr lang="en-US" sz="3300" b="1" dirty="0">
                <a:solidFill>
                  <a:srgbClr val="AC50F3"/>
                </a:solidFill>
                <a:latin typeface="+mn-lt"/>
              </a:rPr>
              <a:t>Spillback</a:t>
            </a:r>
            <a:r>
              <a:rPr lang="en-US" sz="3300" b="1" dirty="0">
                <a:solidFill>
                  <a:srgbClr val="C00000"/>
                </a:solidFill>
                <a:latin typeface="+mn-lt"/>
              </a:rPr>
              <a:t> </a:t>
            </a:r>
            <a:r>
              <a:rPr lang="en-US" sz="3300" dirty="0">
                <a:latin typeface="+mn-lt"/>
              </a:rPr>
              <a:t>occurs among wildlife as well. 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0FA7C05-7C49-030C-BABD-A94503A1E1EB}"/>
              </a:ext>
            </a:extLst>
          </p:cNvPr>
          <p:cNvSpPr txBox="1"/>
          <p:nvPr/>
        </p:nvSpPr>
        <p:spPr>
          <a:xfrm>
            <a:off x="-1" y="6273225"/>
            <a:ext cx="772370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+mn-lt"/>
              </a:rPr>
              <a:t>ex: </a:t>
            </a:r>
            <a:r>
              <a:rPr lang="en-US" sz="3200" i="1" dirty="0">
                <a:latin typeface="+mn-lt"/>
              </a:rPr>
              <a:t>Brucella</a:t>
            </a:r>
            <a:r>
              <a:rPr lang="en-US" sz="3200" dirty="0">
                <a:latin typeface="+mn-lt"/>
              </a:rPr>
              <a:t> spp. </a:t>
            </a:r>
            <a:r>
              <a:rPr lang="en-US" sz="3200" dirty="0"/>
              <a:t>in Yellowstone National Park</a:t>
            </a:r>
            <a:endParaRPr lang="en-US" sz="3200" b="1" dirty="0">
              <a:solidFill>
                <a:srgbClr val="C00000"/>
              </a:solidFill>
              <a:latin typeface="+mn-lt"/>
            </a:endParaRPr>
          </a:p>
        </p:txBody>
      </p:sp>
      <p:graphicFrame>
        <p:nvGraphicFramePr>
          <p:cNvPr id="39" name="Object 38">
            <a:extLst>
              <a:ext uri="{FF2B5EF4-FFF2-40B4-BE49-F238E27FC236}">
                <a16:creationId xmlns:a16="http://schemas.microsoft.com/office/drawing/2014/main" id="{A2B078F5-AEAA-665E-48CA-4FF78CA39AC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618646" y="1923078"/>
          <a:ext cx="135763" cy="1971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14300" imgH="165100" progId="Equation.3">
                  <p:embed/>
                </p:oleObj>
              </mc:Choice>
              <mc:Fallback>
                <p:oleObj name="Equation" r:id="rId3" imgW="114300" imgH="165100" progId="Equation.3">
                  <p:embed/>
                  <p:pic>
                    <p:nvPicPr>
                      <p:cNvPr id="39" name="Object 38">
                        <a:extLst>
                          <a:ext uri="{FF2B5EF4-FFF2-40B4-BE49-F238E27FC236}">
                            <a16:creationId xmlns:a16="http://schemas.microsoft.com/office/drawing/2014/main" id="{A2B078F5-AEAA-665E-48CA-4FF78CA39AC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618646" y="1923078"/>
                        <a:ext cx="135763" cy="1971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" name="Rectangle 39">
            <a:extLst>
              <a:ext uri="{FF2B5EF4-FFF2-40B4-BE49-F238E27FC236}">
                <a16:creationId xmlns:a16="http://schemas.microsoft.com/office/drawing/2014/main" id="{09E47D52-04A6-1051-53A3-82F97B0ED24B}"/>
              </a:ext>
            </a:extLst>
          </p:cNvPr>
          <p:cNvSpPr/>
          <p:nvPr/>
        </p:nvSpPr>
        <p:spPr>
          <a:xfrm>
            <a:off x="5285918" y="3647454"/>
            <a:ext cx="1102298" cy="7220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sz="2600" dirty="0">
                <a:solidFill>
                  <a:schemeClr val="tx1"/>
                </a:solidFill>
                <a:cs typeface="Cambria Math"/>
              </a:rPr>
              <a:t>β</a:t>
            </a:r>
            <a:r>
              <a:rPr lang="en-US" sz="2600" baseline="-25000" dirty="0">
                <a:solidFill>
                  <a:schemeClr val="tx1"/>
                </a:solidFill>
                <a:cs typeface="Cambria Math"/>
              </a:rPr>
              <a:t>E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D96C1C8-B160-091E-7D6E-79DB217A63B1}"/>
              </a:ext>
            </a:extLst>
          </p:cNvPr>
          <p:cNvCxnSpPr/>
          <p:nvPr/>
        </p:nvCxnSpPr>
        <p:spPr>
          <a:xfrm>
            <a:off x="5597555" y="4284012"/>
            <a:ext cx="424010" cy="0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8BA37258-12E2-46BB-A42F-39C0D1B31D2F}"/>
              </a:ext>
            </a:extLst>
          </p:cNvPr>
          <p:cNvCxnSpPr>
            <a:cxnSpLocks/>
          </p:cNvCxnSpPr>
          <p:nvPr/>
        </p:nvCxnSpPr>
        <p:spPr>
          <a:xfrm>
            <a:off x="7219292" y="4311487"/>
            <a:ext cx="424010" cy="0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C3C29305-9E55-CE86-5C98-D38F9723D976}"/>
              </a:ext>
            </a:extLst>
          </p:cNvPr>
          <p:cNvSpPr/>
          <p:nvPr/>
        </p:nvSpPr>
        <p:spPr>
          <a:xfrm>
            <a:off x="6124694" y="3778355"/>
            <a:ext cx="1001426" cy="971168"/>
          </a:xfrm>
          <a:prstGeom prst="rect">
            <a:avLst/>
          </a:prstGeom>
          <a:solidFill>
            <a:srgbClr val="FF6666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  <a:cs typeface="Cambria Math"/>
              </a:rPr>
              <a:t>I</a:t>
            </a:r>
            <a:r>
              <a:rPr lang="en-US" sz="3600" baseline="-25000" dirty="0">
                <a:solidFill>
                  <a:schemeClr val="tx1"/>
                </a:solidFill>
                <a:cs typeface="Cambria Math"/>
              </a:rPr>
              <a:t>E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4CFF8E62-974F-83F9-7F06-BEA307C52B25}"/>
              </a:ext>
            </a:extLst>
          </p:cNvPr>
          <p:cNvCxnSpPr>
            <a:cxnSpLocks/>
          </p:cNvCxnSpPr>
          <p:nvPr/>
        </p:nvCxnSpPr>
        <p:spPr>
          <a:xfrm flipV="1">
            <a:off x="4695692" y="1878050"/>
            <a:ext cx="0" cy="293838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29B0D16C-6641-2230-774A-4B3A73B90209}"/>
              </a:ext>
            </a:extLst>
          </p:cNvPr>
          <p:cNvCxnSpPr>
            <a:cxnSpLocks/>
          </p:cNvCxnSpPr>
          <p:nvPr/>
        </p:nvCxnSpPr>
        <p:spPr>
          <a:xfrm>
            <a:off x="6833805" y="4946277"/>
            <a:ext cx="0" cy="207439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9EA0DEE2-E2C8-0E9C-9E7C-F65BB5380D46}"/>
              </a:ext>
            </a:extLst>
          </p:cNvPr>
          <p:cNvCxnSpPr/>
          <p:nvPr/>
        </p:nvCxnSpPr>
        <p:spPr>
          <a:xfrm>
            <a:off x="3993877" y="4438519"/>
            <a:ext cx="351680" cy="0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CFC87A28-1A06-BF16-CC5A-90DCBA3DA780}"/>
              </a:ext>
            </a:extLst>
          </p:cNvPr>
          <p:cNvSpPr/>
          <p:nvPr/>
        </p:nvSpPr>
        <p:spPr>
          <a:xfrm>
            <a:off x="3493714" y="3716498"/>
            <a:ext cx="1102298" cy="7220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600" dirty="0" err="1">
                <a:solidFill>
                  <a:schemeClr val="tx1"/>
                </a:solidFill>
                <a:cs typeface="Cambria Math"/>
              </a:rPr>
              <a:t>b</a:t>
            </a:r>
            <a:r>
              <a:rPr lang="en-US" sz="2600" baseline="-25000" dirty="0" err="1">
                <a:solidFill>
                  <a:schemeClr val="tx1"/>
                </a:solidFill>
                <a:cs typeface="Cambria Math"/>
              </a:rPr>
              <a:t>E</a:t>
            </a:r>
            <a:endParaRPr lang="en-US" sz="2600" baseline="-25000" dirty="0">
              <a:solidFill>
                <a:schemeClr val="tx1"/>
              </a:solidFill>
              <a:cs typeface="Cambria Math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A9A36928-0AAF-3D68-D65C-797FDDE9ADE1}"/>
              </a:ext>
            </a:extLst>
          </p:cNvPr>
          <p:cNvSpPr/>
          <p:nvPr/>
        </p:nvSpPr>
        <p:spPr>
          <a:xfrm>
            <a:off x="4464151" y="4658019"/>
            <a:ext cx="665662" cy="3779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400" dirty="0">
                <a:solidFill>
                  <a:schemeClr val="tx1"/>
                </a:solidFill>
                <a:sym typeface="Symbol" pitchFamily="2" charset="2"/>
              </a:rPr>
              <a:t></a:t>
            </a:r>
            <a:r>
              <a:rPr lang="en-GB" sz="2400" baseline="-25000" dirty="0">
                <a:solidFill>
                  <a:schemeClr val="tx1"/>
                </a:solidFill>
                <a:sym typeface="Symbol" pitchFamily="2" charset="2"/>
              </a:rPr>
              <a:t>E</a:t>
            </a:r>
            <a:endParaRPr lang="en-US" sz="2400" baseline="-25000" dirty="0">
              <a:solidFill>
                <a:schemeClr val="tx1"/>
              </a:solidFill>
              <a:cs typeface="Cambria Math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FCD0C7F3-94B5-B2BB-979E-89ECDFD764D5}"/>
              </a:ext>
            </a:extLst>
          </p:cNvPr>
          <p:cNvSpPr/>
          <p:nvPr/>
        </p:nvSpPr>
        <p:spPr>
          <a:xfrm>
            <a:off x="5945166" y="4592904"/>
            <a:ext cx="1229614" cy="7220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400" dirty="0">
                <a:solidFill>
                  <a:schemeClr val="tx1"/>
                </a:solidFill>
                <a:sym typeface="Symbol" pitchFamily="2" charset="2"/>
              </a:rPr>
              <a:t></a:t>
            </a:r>
            <a:r>
              <a:rPr lang="en-GB" sz="2400" baseline="-25000" dirty="0">
                <a:solidFill>
                  <a:schemeClr val="tx1"/>
                </a:solidFill>
                <a:sym typeface="Symbol" pitchFamily="2" charset="2"/>
              </a:rPr>
              <a:t>E</a:t>
            </a:r>
            <a:endParaRPr lang="en-US" sz="2400" baseline="-25000" dirty="0">
              <a:solidFill>
                <a:schemeClr val="tx1"/>
              </a:solidFill>
              <a:cs typeface="Cambria Math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6E019EE1-476C-689C-8B12-32344C2B7086}"/>
              </a:ext>
            </a:extLst>
          </p:cNvPr>
          <p:cNvSpPr/>
          <p:nvPr/>
        </p:nvSpPr>
        <p:spPr>
          <a:xfrm>
            <a:off x="4451710" y="3761629"/>
            <a:ext cx="1001426" cy="971167"/>
          </a:xfrm>
          <a:prstGeom prst="rect">
            <a:avLst/>
          </a:prstGeom>
          <a:solidFill>
            <a:srgbClr val="00E867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  <a:cs typeface="Cambria Math"/>
              </a:rPr>
              <a:t>S</a:t>
            </a:r>
            <a:r>
              <a:rPr lang="en-US" sz="3600" baseline="-25000" dirty="0">
                <a:solidFill>
                  <a:schemeClr val="tx1"/>
                </a:solidFill>
                <a:cs typeface="Cambria Math"/>
              </a:rPr>
              <a:t>E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AEBFAFEB-DF82-2DA9-6110-B4C59E647562}"/>
              </a:ext>
            </a:extLst>
          </p:cNvPr>
          <p:cNvCxnSpPr/>
          <p:nvPr/>
        </p:nvCxnSpPr>
        <p:spPr>
          <a:xfrm>
            <a:off x="5670776" y="2750740"/>
            <a:ext cx="424010" cy="0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Curved Connector 56">
            <a:extLst>
              <a:ext uri="{FF2B5EF4-FFF2-40B4-BE49-F238E27FC236}">
                <a16:creationId xmlns:a16="http://schemas.microsoft.com/office/drawing/2014/main" id="{C8CB925C-C210-64D3-7373-2DFDDFFC301C}"/>
              </a:ext>
            </a:extLst>
          </p:cNvPr>
          <p:cNvCxnSpPr>
            <a:cxnSpLocks/>
            <a:stCxn id="58" idx="2"/>
            <a:endCxn id="40" idx="0"/>
          </p:cNvCxnSpPr>
          <p:nvPr/>
        </p:nvCxnSpPr>
        <p:spPr>
          <a:xfrm rot="5400000">
            <a:off x="6015322" y="3003610"/>
            <a:ext cx="465590" cy="822099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3386D640-14C6-EB4D-F6F3-49740BFA4676}"/>
              </a:ext>
            </a:extLst>
          </p:cNvPr>
          <p:cNvSpPr/>
          <p:nvPr/>
        </p:nvSpPr>
        <p:spPr>
          <a:xfrm>
            <a:off x="6158453" y="2210697"/>
            <a:ext cx="1001426" cy="971167"/>
          </a:xfrm>
          <a:prstGeom prst="rect">
            <a:avLst/>
          </a:prstGeom>
          <a:solidFill>
            <a:srgbClr val="FF9300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  <a:cs typeface="Cambria Math"/>
              </a:rPr>
              <a:t>I</a:t>
            </a:r>
            <a:r>
              <a:rPr lang="en-US" sz="3600" baseline="-25000" dirty="0">
                <a:solidFill>
                  <a:schemeClr val="tx1"/>
                </a:solidFill>
                <a:cs typeface="Cambria Math"/>
              </a:rPr>
              <a:t>C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3E964B3C-E289-08DD-40DB-0BD11274E8EF}"/>
              </a:ext>
            </a:extLst>
          </p:cNvPr>
          <p:cNvSpPr/>
          <p:nvPr/>
        </p:nvSpPr>
        <p:spPr>
          <a:xfrm>
            <a:off x="4452477" y="2215461"/>
            <a:ext cx="1001426" cy="971167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  <a:cs typeface="Cambria Math"/>
              </a:rPr>
              <a:t>S</a:t>
            </a:r>
            <a:r>
              <a:rPr lang="en-US" sz="3600" baseline="-25000" dirty="0">
                <a:solidFill>
                  <a:schemeClr val="tx1"/>
                </a:solidFill>
                <a:cs typeface="Cambria Math"/>
              </a:rPr>
              <a:t>C</a:t>
            </a: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9AEDABFC-37DA-018A-E52F-0A8B40B0A4B0}"/>
              </a:ext>
            </a:extLst>
          </p:cNvPr>
          <p:cNvCxnSpPr/>
          <p:nvPr/>
        </p:nvCxnSpPr>
        <p:spPr>
          <a:xfrm>
            <a:off x="3988929" y="2671164"/>
            <a:ext cx="351680" cy="0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1" name="Rectangle 60">
            <a:extLst>
              <a:ext uri="{FF2B5EF4-FFF2-40B4-BE49-F238E27FC236}">
                <a16:creationId xmlns:a16="http://schemas.microsoft.com/office/drawing/2014/main" id="{6E35066E-562F-B327-48EE-321E65A50B78}"/>
              </a:ext>
            </a:extLst>
          </p:cNvPr>
          <p:cNvSpPr/>
          <p:nvPr/>
        </p:nvSpPr>
        <p:spPr>
          <a:xfrm>
            <a:off x="3551707" y="1977040"/>
            <a:ext cx="1102298" cy="7220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600" dirty="0" err="1">
                <a:solidFill>
                  <a:schemeClr val="tx1"/>
                </a:solidFill>
                <a:cs typeface="Cambria Math"/>
              </a:rPr>
              <a:t>b</a:t>
            </a:r>
            <a:r>
              <a:rPr lang="en-US" sz="2600" baseline="-25000" dirty="0" err="1">
                <a:solidFill>
                  <a:schemeClr val="tx1"/>
                </a:solidFill>
                <a:cs typeface="Cambria Math"/>
              </a:rPr>
              <a:t>C</a:t>
            </a:r>
            <a:endParaRPr lang="en-US" sz="2600" baseline="-25000" dirty="0">
              <a:solidFill>
                <a:schemeClr val="tx1"/>
              </a:solidFill>
              <a:cs typeface="Cambria Math"/>
            </a:endParaRP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D2C3234C-E024-0CF3-06FC-3075F5C8BB8E}"/>
              </a:ext>
            </a:extLst>
          </p:cNvPr>
          <p:cNvCxnSpPr>
            <a:cxnSpLocks/>
          </p:cNvCxnSpPr>
          <p:nvPr/>
        </p:nvCxnSpPr>
        <p:spPr>
          <a:xfrm flipV="1">
            <a:off x="6754409" y="1862046"/>
            <a:ext cx="0" cy="258227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3" name="Rectangle 62">
            <a:extLst>
              <a:ext uri="{FF2B5EF4-FFF2-40B4-BE49-F238E27FC236}">
                <a16:creationId xmlns:a16="http://schemas.microsoft.com/office/drawing/2014/main" id="{DCD1300F-8DE6-D749-5512-316785454683}"/>
              </a:ext>
            </a:extLst>
          </p:cNvPr>
          <p:cNvSpPr/>
          <p:nvPr/>
        </p:nvSpPr>
        <p:spPr>
          <a:xfrm>
            <a:off x="6415753" y="1606578"/>
            <a:ext cx="1229614" cy="7220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400" dirty="0">
                <a:solidFill>
                  <a:schemeClr val="tx1"/>
                </a:solidFill>
                <a:sym typeface="Symbol" pitchFamily="2" charset="2"/>
              </a:rPr>
              <a:t></a:t>
            </a:r>
            <a:r>
              <a:rPr lang="en-GB" sz="2400" baseline="-25000" dirty="0">
                <a:solidFill>
                  <a:schemeClr val="tx1"/>
                </a:solidFill>
                <a:sym typeface="Symbol" pitchFamily="2" charset="2"/>
              </a:rPr>
              <a:t>C</a:t>
            </a:r>
            <a:endParaRPr lang="en-US" sz="2400" baseline="-25000" dirty="0">
              <a:solidFill>
                <a:schemeClr val="tx1"/>
              </a:solidFill>
              <a:cs typeface="Cambria Math"/>
            </a:endParaRP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9916340E-63DD-B068-7007-89A3E137012A}"/>
              </a:ext>
            </a:extLst>
          </p:cNvPr>
          <p:cNvCxnSpPr>
            <a:cxnSpLocks/>
          </p:cNvCxnSpPr>
          <p:nvPr/>
        </p:nvCxnSpPr>
        <p:spPr>
          <a:xfrm>
            <a:off x="5146063" y="4801785"/>
            <a:ext cx="0" cy="294860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5" name="Rectangle 64">
            <a:extLst>
              <a:ext uri="{FF2B5EF4-FFF2-40B4-BE49-F238E27FC236}">
                <a16:creationId xmlns:a16="http://schemas.microsoft.com/office/drawing/2014/main" id="{A3CDBEFB-6526-CD9D-935D-07FB5E1D2B58}"/>
              </a:ext>
            </a:extLst>
          </p:cNvPr>
          <p:cNvSpPr/>
          <p:nvPr/>
        </p:nvSpPr>
        <p:spPr>
          <a:xfrm>
            <a:off x="4374310" y="1589487"/>
            <a:ext cx="1229614" cy="7220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400" dirty="0">
                <a:solidFill>
                  <a:schemeClr val="tx1"/>
                </a:solidFill>
                <a:sym typeface="Symbol" pitchFamily="2" charset="2"/>
              </a:rPr>
              <a:t></a:t>
            </a:r>
            <a:r>
              <a:rPr lang="en-GB" sz="2400" baseline="-25000" dirty="0">
                <a:solidFill>
                  <a:schemeClr val="tx1"/>
                </a:solidFill>
                <a:sym typeface="Symbol" pitchFamily="2" charset="2"/>
              </a:rPr>
              <a:t>C</a:t>
            </a:r>
            <a:endParaRPr lang="en-US" sz="2400" baseline="-25000" dirty="0">
              <a:solidFill>
                <a:schemeClr val="tx1"/>
              </a:solidFill>
              <a:cs typeface="Cambria Math"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6F84B020-251B-2BB2-45C2-70084D9B9FF1}"/>
              </a:ext>
            </a:extLst>
          </p:cNvPr>
          <p:cNvSpPr/>
          <p:nvPr/>
        </p:nvSpPr>
        <p:spPr>
          <a:xfrm>
            <a:off x="5282540" y="2073633"/>
            <a:ext cx="1102298" cy="7220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sz="2600" dirty="0">
                <a:solidFill>
                  <a:schemeClr val="tx1"/>
                </a:solidFill>
                <a:cs typeface="Cambria Math"/>
              </a:rPr>
              <a:t>β</a:t>
            </a:r>
            <a:r>
              <a:rPr lang="en-US" sz="2600" baseline="-25000" dirty="0">
                <a:solidFill>
                  <a:schemeClr val="tx1"/>
                </a:solidFill>
                <a:cs typeface="Cambria Math"/>
              </a:rPr>
              <a:t>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216C9842-0AD7-EC1F-97BC-B6F99B0C9944}"/>
                  </a:ext>
                </a:extLst>
              </p:cNvPr>
              <p:cNvSpPr/>
              <p:nvPr/>
            </p:nvSpPr>
            <p:spPr>
              <a:xfrm>
                <a:off x="6970282" y="2131259"/>
                <a:ext cx="1102298" cy="72202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mbria Math"/>
                            </a:rPr>
                            <m:t>𝛼</m:t>
                          </m:r>
                        </m:e>
                        <m:sub>
                          <m:r>
                            <a:rPr lang="en-US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</m:oMath>
                  </m:oMathPara>
                </a14:m>
                <a:endParaRPr lang="en-US" sz="2600" dirty="0">
                  <a:solidFill>
                    <a:schemeClr val="tx1"/>
                  </a:solidFill>
                  <a:cs typeface="Cambria Math"/>
                </a:endParaRPr>
              </a:p>
            </p:txBody>
          </p:sp>
        </mc:Choice>
        <mc:Fallback xmlns=""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216C9842-0AD7-EC1F-97BC-B6F99B0C99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0282" y="2131259"/>
                <a:ext cx="1102298" cy="72202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F23EDB90-E356-4E7F-3F6C-F15E423821ED}"/>
              </a:ext>
            </a:extLst>
          </p:cNvPr>
          <p:cNvCxnSpPr/>
          <p:nvPr/>
        </p:nvCxnSpPr>
        <p:spPr>
          <a:xfrm>
            <a:off x="7244610" y="2790034"/>
            <a:ext cx="424010" cy="0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5F72FF70-E2DA-65A1-9250-2513F19FBE8F}"/>
                  </a:ext>
                </a:extLst>
              </p:cNvPr>
              <p:cNvSpPr/>
              <p:nvPr/>
            </p:nvSpPr>
            <p:spPr>
              <a:xfrm>
                <a:off x="6951625" y="3658996"/>
                <a:ext cx="1102298" cy="72202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mbria Math"/>
                            </a:rPr>
                            <m:t>𝛼</m:t>
                          </m:r>
                        </m:e>
                        <m:sub>
                          <m:r>
                            <a:rPr lang="en-US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</m:oMath>
                  </m:oMathPara>
                </a14:m>
                <a:endParaRPr lang="en-US" sz="2600" dirty="0">
                  <a:solidFill>
                    <a:schemeClr val="tx1"/>
                  </a:solidFill>
                  <a:cs typeface="Cambria Math"/>
                </a:endParaRPr>
              </a:p>
            </p:txBody>
          </p:sp>
        </mc:Choice>
        <mc:Fallback xmlns="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5F72FF70-E2DA-65A1-9250-2513F19FBE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1625" y="3658996"/>
                <a:ext cx="1102298" cy="72202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Title 1">
            <a:extLst>
              <a:ext uri="{FF2B5EF4-FFF2-40B4-BE49-F238E27FC236}">
                <a16:creationId xmlns:a16="http://schemas.microsoft.com/office/drawing/2014/main" id="{3CEEE1F8-CF0A-8D01-B065-9F96E28DBF46}"/>
              </a:ext>
            </a:extLst>
          </p:cNvPr>
          <p:cNvSpPr txBox="1">
            <a:spLocks/>
          </p:cNvSpPr>
          <p:nvPr/>
        </p:nvSpPr>
        <p:spPr>
          <a:xfrm>
            <a:off x="1542914" y="1965660"/>
            <a:ext cx="244837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300" dirty="0">
                <a:solidFill>
                  <a:schemeClr val="accent5">
                    <a:lumMod val="75000"/>
                  </a:schemeClr>
                </a:solidFill>
                <a:latin typeface="+mn-lt"/>
              </a:rPr>
              <a:t> </a:t>
            </a:r>
            <a:r>
              <a:rPr lang="en-US" sz="3300" b="1" dirty="0">
                <a:solidFill>
                  <a:schemeClr val="accent5">
                    <a:lumMod val="75000"/>
                  </a:schemeClr>
                </a:solidFill>
                <a:latin typeface="+mn-lt"/>
              </a:rPr>
              <a:t>reservoir</a:t>
            </a:r>
            <a:r>
              <a:rPr lang="en-US" sz="3300" dirty="0">
                <a:solidFill>
                  <a:schemeClr val="accent5">
                    <a:lumMod val="75000"/>
                  </a:schemeClr>
                </a:solidFill>
                <a:latin typeface="+mn-lt"/>
              </a:rPr>
              <a:t> 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11A5BC43-C56E-8299-8218-F8073C8963B5}"/>
              </a:ext>
            </a:extLst>
          </p:cNvPr>
          <p:cNvSpPr txBox="1"/>
          <p:nvPr/>
        </p:nvSpPr>
        <p:spPr>
          <a:xfrm>
            <a:off x="1593881" y="4244509"/>
            <a:ext cx="231446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rgbClr val="C00000"/>
                </a:solidFill>
                <a:latin typeface="+mn-lt"/>
              </a:rPr>
              <a:t>spillover host</a:t>
            </a:r>
          </a:p>
        </p:txBody>
      </p:sp>
      <p:cxnSp>
        <p:nvCxnSpPr>
          <p:cNvPr id="72" name="Curved Connector 71">
            <a:extLst>
              <a:ext uri="{FF2B5EF4-FFF2-40B4-BE49-F238E27FC236}">
                <a16:creationId xmlns:a16="http://schemas.microsoft.com/office/drawing/2014/main" id="{65DA767B-2D68-B5A4-D5C6-087C084C7130}"/>
              </a:ext>
            </a:extLst>
          </p:cNvPr>
          <p:cNvCxnSpPr>
            <a:cxnSpLocks/>
            <a:endCxn id="66" idx="0"/>
          </p:cNvCxnSpPr>
          <p:nvPr/>
        </p:nvCxnSpPr>
        <p:spPr>
          <a:xfrm rot="10800000">
            <a:off x="5833689" y="2073634"/>
            <a:ext cx="791718" cy="95175"/>
          </a:xfrm>
          <a:prstGeom prst="curvedConnector4">
            <a:avLst>
              <a:gd name="adj1" fmla="val 6135"/>
              <a:gd name="adj2" fmla="val 340189"/>
            </a:avLst>
          </a:prstGeom>
          <a:ln w="381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urved Connector 72">
            <a:extLst>
              <a:ext uri="{FF2B5EF4-FFF2-40B4-BE49-F238E27FC236}">
                <a16:creationId xmlns:a16="http://schemas.microsoft.com/office/drawing/2014/main" id="{ACAD736F-FF09-F5B5-63C0-44B5AD5348FE}"/>
              </a:ext>
            </a:extLst>
          </p:cNvPr>
          <p:cNvCxnSpPr>
            <a:cxnSpLocks/>
            <a:stCxn id="71" idx="1"/>
            <a:endCxn id="70" idx="1"/>
          </p:cNvCxnSpPr>
          <p:nvPr/>
        </p:nvCxnSpPr>
        <p:spPr>
          <a:xfrm rot="10800000">
            <a:off x="1542915" y="2628442"/>
            <a:ext cx="50967" cy="2154676"/>
          </a:xfrm>
          <a:prstGeom prst="curvedConnector3">
            <a:avLst>
              <a:gd name="adj1" fmla="val 548526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1F4FA3B8-5662-EAA9-CB3F-73BF06CAA1B5}"/>
              </a:ext>
            </a:extLst>
          </p:cNvPr>
          <p:cNvSpPr txBox="1"/>
          <p:nvPr/>
        </p:nvSpPr>
        <p:spPr>
          <a:xfrm>
            <a:off x="950733" y="3351837"/>
            <a:ext cx="231446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i="1" dirty="0"/>
              <a:t>d</a:t>
            </a:r>
            <a:r>
              <a:rPr lang="en-US" sz="2000" i="1" dirty="0">
                <a:latin typeface="+mn-lt"/>
              </a:rPr>
              <a:t>irection of transmission</a:t>
            </a:r>
            <a:endParaRPr lang="en-US" sz="2000" b="1" i="1" dirty="0">
              <a:solidFill>
                <a:srgbClr val="C00000"/>
              </a:solidFill>
              <a:latin typeface="+mn-lt"/>
            </a:endParaRPr>
          </a:p>
        </p:txBody>
      </p:sp>
      <p:cxnSp>
        <p:nvCxnSpPr>
          <p:cNvPr id="75" name="Curved Connector 74">
            <a:extLst>
              <a:ext uri="{FF2B5EF4-FFF2-40B4-BE49-F238E27FC236}">
                <a16:creationId xmlns:a16="http://schemas.microsoft.com/office/drawing/2014/main" id="{844E2218-48E2-E773-D57B-E8AC4799298F}"/>
              </a:ext>
            </a:extLst>
          </p:cNvPr>
          <p:cNvCxnSpPr>
            <a:cxnSpLocks/>
            <a:stCxn id="43" idx="0"/>
            <a:endCxn id="66" idx="2"/>
          </p:cNvCxnSpPr>
          <p:nvPr/>
        </p:nvCxnSpPr>
        <p:spPr>
          <a:xfrm rot="16200000" flipV="1">
            <a:off x="5738198" y="2891146"/>
            <a:ext cx="982700" cy="791718"/>
          </a:xfrm>
          <a:prstGeom prst="curvedConnector3">
            <a:avLst>
              <a:gd name="adj1" fmla="val 35404"/>
            </a:avLst>
          </a:prstGeom>
          <a:ln w="57150">
            <a:solidFill>
              <a:srgbClr val="AC50F3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6" name="Graphic 75" descr="Cow with solid fill">
            <a:extLst>
              <a:ext uri="{FF2B5EF4-FFF2-40B4-BE49-F238E27FC236}">
                <a16:creationId xmlns:a16="http://schemas.microsoft.com/office/drawing/2014/main" id="{81140D57-D928-5915-7171-AD1E77E60AB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876615" y="2233109"/>
            <a:ext cx="914400" cy="914400"/>
          </a:xfrm>
          <a:prstGeom prst="rect">
            <a:avLst/>
          </a:prstGeom>
        </p:spPr>
      </p:pic>
      <p:pic>
        <p:nvPicPr>
          <p:cNvPr id="77" name="Graphic 76" descr="Deer with solid fill">
            <a:extLst>
              <a:ext uri="{FF2B5EF4-FFF2-40B4-BE49-F238E27FC236}">
                <a16:creationId xmlns:a16="http://schemas.microsoft.com/office/drawing/2014/main" id="{1844DC61-CA3A-6D4D-F0F6-EFC805732D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876615" y="383512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0561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DDC1468-BF82-E9B1-0D47-163E6D604302}"/>
              </a:ext>
            </a:extLst>
          </p:cNvPr>
          <p:cNvSpPr txBox="1">
            <a:spLocks/>
          </p:cNvSpPr>
          <p:nvPr/>
        </p:nvSpPr>
        <p:spPr>
          <a:xfrm>
            <a:off x="428625" y="246914"/>
            <a:ext cx="11334749" cy="7991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latin typeface="+mn-lt"/>
              </a:rPr>
              <a:t>Pathogens can be classed according to their host relationships.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D433E60-CE52-B383-040A-2CD050B3CBB3}"/>
              </a:ext>
            </a:extLst>
          </p:cNvPr>
          <p:cNvSpPr txBox="1">
            <a:spLocks/>
          </p:cNvSpPr>
          <p:nvPr/>
        </p:nvSpPr>
        <p:spPr>
          <a:xfrm>
            <a:off x="161925" y="1046074"/>
            <a:ext cx="2600325" cy="7991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500" u="sng" dirty="0">
                <a:latin typeface="+mn-lt"/>
              </a:rPr>
              <a:t>Stage I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6F56865-F7AC-DFDD-EB6A-DADCD4DB1C56}"/>
              </a:ext>
            </a:extLst>
          </p:cNvPr>
          <p:cNvSpPr txBox="1">
            <a:spLocks/>
          </p:cNvSpPr>
          <p:nvPr/>
        </p:nvSpPr>
        <p:spPr>
          <a:xfrm>
            <a:off x="9591675" y="1046074"/>
            <a:ext cx="2600325" cy="7991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500" u="sng" dirty="0">
                <a:latin typeface="+mn-lt"/>
              </a:rPr>
              <a:t>Stage V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4848BC6-B9F6-D480-626D-AD62D8672EB2}"/>
              </a:ext>
            </a:extLst>
          </p:cNvPr>
          <p:cNvSpPr txBox="1">
            <a:spLocks/>
          </p:cNvSpPr>
          <p:nvPr/>
        </p:nvSpPr>
        <p:spPr>
          <a:xfrm>
            <a:off x="366714" y="2094055"/>
            <a:ext cx="2182752" cy="7991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latin typeface="+mn-lt"/>
              </a:rPr>
              <a:t>Transmits exclusively in animals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B3F4F0B-08E6-5076-F7BF-187DB4531F80}"/>
              </a:ext>
            </a:extLst>
          </p:cNvPr>
          <p:cNvSpPr txBox="1">
            <a:spLocks/>
          </p:cNvSpPr>
          <p:nvPr/>
        </p:nvSpPr>
        <p:spPr>
          <a:xfrm>
            <a:off x="9896474" y="1832106"/>
            <a:ext cx="1971675" cy="11706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latin typeface="+mn-lt"/>
              </a:rPr>
              <a:t>Transmits exclusively in humans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C489F513-ACF3-1730-FCDA-F796D97B8633}"/>
              </a:ext>
            </a:extLst>
          </p:cNvPr>
          <p:cNvSpPr txBox="1">
            <a:spLocks/>
          </p:cNvSpPr>
          <p:nvPr/>
        </p:nvSpPr>
        <p:spPr>
          <a:xfrm>
            <a:off x="2535265" y="1046074"/>
            <a:ext cx="2600325" cy="7991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500" u="sng" dirty="0">
                <a:latin typeface="+mn-lt"/>
              </a:rPr>
              <a:t>Stage II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D280EA57-9032-BE42-0F4B-11EFDD016B53}"/>
              </a:ext>
            </a:extLst>
          </p:cNvPr>
          <p:cNvSpPr txBox="1">
            <a:spLocks/>
          </p:cNvSpPr>
          <p:nvPr/>
        </p:nvSpPr>
        <p:spPr>
          <a:xfrm>
            <a:off x="2535266" y="2064381"/>
            <a:ext cx="2600324" cy="7991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latin typeface="+mn-lt"/>
              </a:rPr>
              <a:t>Human cases from spillovers only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92C0C711-EF33-52CB-20DB-AC0AA5AA6F1F}"/>
              </a:ext>
            </a:extLst>
          </p:cNvPr>
          <p:cNvSpPr txBox="1">
            <a:spLocks/>
          </p:cNvSpPr>
          <p:nvPr/>
        </p:nvSpPr>
        <p:spPr>
          <a:xfrm>
            <a:off x="4908605" y="1062508"/>
            <a:ext cx="2600325" cy="7991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500" u="sng" dirty="0">
                <a:latin typeface="+mn-lt"/>
              </a:rPr>
              <a:t>Stage III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5EE7083D-1A27-B493-7A63-961C4910C71F}"/>
              </a:ext>
            </a:extLst>
          </p:cNvPr>
          <p:cNvSpPr txBox="1">
            <a:spLocks/>
          </p:cNvSpPr>
          <p:nvPr/>
        </p:nvSpPr>
        <p:spPr>
          <a:xfrm>
            <a:off x="7218335" y="1046074"/>
            <a:ext cx="2600325" cy="7991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500" u="sng" dirty="0">
                <a:latin typeface="+mn-lt"/>
              </a:rPr>
              <a:t>Stage IV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831FB851-0231-D7B8-E419-FBDA40B35EF0}"/>
              </a:ext>
            </a:extLst>
          </p:cNvPr>
          <p:cNvSpPr txBox="1">
            <a:spLocks/>
          </p:cNvSpPr>
          <p:nvPr/>
        </p:nvSpPr>
        <p:spPr>
          <a:xfrm>
            <a:off x="4922808" y="2188509"/>
            <a:ext cx="2600324" cy="7991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latin typeface="+mn-lt"/>
              </a:rPr>
              <a:t>Stuttering chains of transmission in humans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04823516-6C0B-9255-DCD0-DCE5F6B6D3B0}"/>
              </a:ext>
            </a:extLst>
          </p:cNvPr>
          <p:cNvSpPr txBox="1">
            <a:spLocks/>
          </p:cNvSpPr>
          <p:nvPr/>
        </p:nvSpPr>
        <p:spPr>
          <a:xfrm>
            <a:off x="7304142" y="2186910"/>
            <a:ext cx="2600324" cy="7991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latin typeface="+mn-lt"/>
              </a:rPr>
              <a:t>Sustained transmission and human outbreaks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2347659-01D9-82BC-4C8D-0F93628AE6BB}"/>
              </a:ext>
            </a:extLst>
          </p:cNvPr>
          <p:cNvSpPr txBox="1"/>
          <p:nvPr/>
        </p:nvSpPr>
        <p:spPr>
          <a:xfrm>
            <a:off x="8915400" y="6453294"/>
            <a:ext cx="321782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</a:rPr>
              <a:t>Lloyd-Smith et al. 2009</a:t>
            </a:r>
            <a:r>
              <a:rPr lang="en-US" dirty="0">
                <a:cs typeface="Franklin Gothic Medium"/>
              </a:rPr>
              <a:t>. </a:t>
            </a:r>
            <a:r>
              <a:rPr lang="en-US" i="1" dirty="0">
                <a:cs typeface="Franklin Gothic Medium"/>
              </a:rPr>
              <a:t>Science.</a:t>
            </a:r>
          </a:p>
        </p:txBody>
      </p:sp>
      <p:pic>
        <p:nvPicPr>
          <p:cNvPr id="65538" name="Picture 2" descr="What Every Puppy Owner Needs to Know About Parvo in Puppies">
            <a:extLst>
              <a:ext uri="{FF2B5EF4-FFF2-40B4-BE49-F238E27FC236}">
                <a16:creationId xmlns:a16="http://schemas.microsoft.com/office/drawing/2014/main" id="{50BC7077-407F-3C78-3148-642D859974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50" t="25581"/>
          <a:stretch/>
        </p:blipFill>
        <p:spPr bwMode="auto">
          <a:xfrm>
            <a:off x="276225" y="3256145"/>
            <a:ext cx="2182752" cy="134108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EA49E0B1-DFD3-7EDC-9BC9-9A5B6692BBB1}"/>
              </a:ext>
            </a:extLst>
          </p:cNvPr>
          <p:cNvSpPr txBox="1"/>
          <p:nvPr/>
        </p:nvSpPr>
        <p:spPr>
          <a:xfrm>
            <a:off x="366714" y="4482926"/>
            <a:ext cx="188595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</a:rPr>
              <a:t>canine parvovirus</a:t>
            </a:r>
            <a:endParaRPr lang="en-US" i="1" dirty="0">
              <a:cs typeface="Franklin Gothic Medium"/>
            </a:endParaRPr>
          </a:p>
        </p:txBody>
      </p:sp>
      <p:pic>
        <p:nvPicPr>
          <p:cNvPr id="65540" name="Picture 4" descr="Rabies: Symptoms, causes, vaccine, treatment, and prevention">
            <a:extLst>
              <a:ext uri="{FF2B5EF4-FFF2-40B4-BE49-F238E27FC236}">
                <a16:creationId xmlns:a16="http://schemas.microsoft.com/office/drawing/2014/main" id="{AC58B45B-9D02-021F-B0FB-EACE12468B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00" r="15000" b="18827"/>
          <a:stretch/>
        </p:blipFill>
        <p:spPr bwMode="auto">
          <a:xfrm>
            <a:off x="2725853" y="3206816"/>
            <a:ext cx="1985246" cy="164544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8D95D26D-FDE2-F34B-6E3E-1DE214EE4273}"/>
              </a:ext>
            </a:extLst>
          </p:cNvPr>
          <p:cNvSpPr txBox="1"/>
          <p:nvPr/>
        </p:nvSpPr>
        <p:spPr>
          <a:xfrm>
            <a:off x="2996599" y="4801284"/>
            <a:ext cx="148015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0" i="0" dirty="0">
                <a:solidFill>
                  <a:srgbClr val="000000"/>
                </a:solidFill>
                <a:effectLst/>
              </a:rPr>
              <a:t>rabies virus</a:t>
            </a:r>
            <a:endParaRPr lang="en-US" i="1" dirty="0">
              <a:cs typeface="Franklin Gothic Medium"/>
            </a:endParaRPr>
          </a:p>
        </p:txBody>
      </p:sp>
      <p:pic>
        <p:nvPicPr>
          <p:cNvPr id="65544" name="Picture 8" descr="There are now 41+ cases of monkeypox in Georgia. DPH says it's easier to  overlook — and undercount | Georgia Public Broadcasting">
            <a:extLst>
              <a:ext uri="{FF2B5EF4-FFF2-40B4-BE49-F238E27FC236}">
                <a16:creationId xmlns:a16="http://schemas.microsoft.com/office/drawing/2014/main" id="{586DE6D3-F083-27F6-CDFE-CC0CEDDEC6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7975" y="3314510"/>
            <a:ext cx="2258857" cy="148414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A33255E0-C3F7-9EF4-AC11-85FBA188BFB6}"/>
              </a:ext>
            </a:extLst>
          </p:cNvPr>
          <p:cNvSpPr txBox="1"/>
          <p:nvPr/>
        </p:nvSpPr>
        <p:spPr>
          <a:xfrm>
            <a:off x="4653040" y="4766361"/>
            <a:ext cx="290872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0" i="0" dirty="0">
                <a:solidFill>
                  <a:srgbClr val="000000"/>
                </a:solidFill>
                <a:effectLst/>
              </a:rPr>
              <a:t>monkeypox (pre-2022)</a:t>
            </a:r>
            <a:endParaRPr lang="en-US" i="1" dirty="0">
              <a:cs typeface="Franklin Gothic Medium"/>
            </a:endParaRPr>
          </a:p>
        </p:txBody>
      </p:sp>
      <p:pic>
        <p:nvPicPr>
          <p:cNvPr id="65546" name="Picture 10" descr="Ebola Spreading 'Exponentially' as Patients Seek Beds in Liberia">
            <a:extLst>
              <a:ext uri="{FF2B5EF4-FFF2-40B4-BE49-F238E27FC236}">
                <a16:creationId xmlns:a16="http://schemas.microsoft.com/office/drawing/2014/main" id="{264DF859-4305-462C-6C5A-1F6F4BB980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82" t="15253"/>
          <a:stretch/>
        </p:blipFill>
        <p:spPr bwMode="auto">
          <a:xfrm>
            <a:off x="7738055" y="3349963"/>
            <a:ext cx="1870865" cy="148414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A71ED59E-770D-375C-AA93-031C4459F225}"/>
              </a:ext>
            </a:extLst>
          </p:cNvPr>
          <p:cNvSpPr txBox="1"/>
          <p:nvPr/>
        </p:nvSpPr>
        <p:spPr>
          <a:xfrm>
            <a:off x="7480903" y="4786095"/>
            <a:ext cx="2258857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0" i="0" dirty="0">
                <a:solidFill>
                  <a:srgbClr val="000000"/>
                </a:solidFill>
                <a:effectLst/>
              </a:rPr>
              <a:t>Ebola virus (especially post-2014)</a:t>
            </a:r>
            <a:endParaRPr lang="en-US" i="1" dirty="0">
              <a:cs typeface="Franklin Gothic Medium"/>
            </a:endParaRPr>
          </a:p>
        </p:txBody>
      </p:sp>
      <p:pic>
        <p:nvPicPr>
          <p:cNvPr id="65548" name="Picture 12" descr="Tuberculosis - Wikipedia">
            <a:extLst>
              <a:ext uri="{FF2B5EF4-FFF2-40B4-BE49-F238E27FC236}">
                <a16:creationId xmlns:a16="http://schemas.microsoft.com/office/drawing/2014/main" id="{063EF735-272C-2BCA-B499-FE1D29B576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5210" y="3369707"/>
            <a:ext cx="2181909" cy="139499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AF7AB96D-8C79-89D9-FAA0-19AE40693CAA}"/>
              </a:ext>
            </a:extLst>
          </p:cNvPr>
          <p:cNvSpPr txBox="1"/>
          <p:nvPr/>
        </p:nvSpPr>
        <p:spPr>
          <a:xfrm>
            <a:off x="10136088" y="4734664"/>
            <a:ext cx="148015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0" i="0" dirty="0">
                <a:solidFill>
                  <a:srgbClr val="000000"/>
                </a:solidFill>
                <a:effectLst/>
              </a:rPr>
              <a:t>Tuberculosis</a:t>
            </a:r>
            <a:endParaRPr lang="en-US" i="1" dirty="0">
              <a:cs typeface="Franklin Gothic Medium"/>
            </a:endParaRPr>
          </a:p>
        </p:txBody>
      </p:sp>
    </p:spTree>
    <p:extLst>
      <p:ext uri="{BB962C8B-B14F-4D97-AF65-F5344CB8AC3E}">
        <p14:creationId xmlns:p14="http://schemas.microsoft.com/office/powerpoint/2010/main" val="786229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92794F2-FE80-4C7E-8BFF-B0561DEE5DE7}"/>
              </a:ext>
            </a:extLst>
          </p:cNvPr>
          <p:cNvSpPr/>
          <p:nvPr/>
        </p:nvSpPr>
        <p:spPr>
          <a:xfrm>
            <a:off x="2583080" y="1046074"/>
            <a:ext cx="7235580" cy="4848017"/>
          </a:xfrm>
          <a:prstGeom prst="rect">
            <a:avLst/>
          </a:prstGeom>
          <a:solidFill>
            <a:srgbClr val="FFFF00">
              <a:alpha val="6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DDC1468-BF82-E9B1-0D47-163E6D604302}"/>
              </a:ext>
            </a:extLst>
          </p:cNvPr>
          <p:cNvSpPr txBox="1">
            <a:spLocks/>
          </p:cNvSpPr>
          <p:nvPr/>
        </p:nvSpPr>
        <p:spPr>
          <a:xfrm>
            <a:off x="428625" y="246914"/>
            <a:ext cx="11334749" cy="7991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latin typeface="+mn-lt"/>
              </a:rPr>
              <a:t>Pathogens can be classed according to their host relationships.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D433E60-CE52-B383-040A-2CD050B3CBB3}"/>
              </a:ext>
            </a:extLst>
          </p:cNvPr>
          <p:cNvSpPr txBox="1">
            <a:spLocks/>
          </p:cNvSpPr>
          <p:nvPr/>
        </p:nvSpPr>
        <p:spPr>
          <a:xfrm>
            <a:off x="161925" y="1046074"/>
            <a:ext cx="2600325" cy="7991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500" u="sng" dirty="0">
                <a:latin typeface="+mn-lt"/>
              </a:rPr>
              <a:t>Stage I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6F56865-F7AC-DFDD-EB6A-DADCD4DB1C56}"/>
              </a:ext>
            </a:extLst>
          </p:cNvPr>
          <p:cNvSpPr txBox="1">
            <a:spLocks/>
          </p:cNvSpPr>
          <p:nvPr/>
        </p:nvSpPr>
        <p:spPr>
          <a:xfrm>
            <a:off x="9591675" y="1046074"/>
            <a:ext cx="2600325" cy="7991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500" u="sng" dirty="0">
                <a:latin typeface="+mn-lt"/>
              </a:rPr>
              <a:t>Stage V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4848BC6-B9F6-D480-626D-AD62D8672EB2}"/>
              </a:ext>
            </a:extLst>
          </p:cNvPr>
          <p:cNvSpPr txBox="1">
            <a:spLocks/>
          </p:cNvSpPr>
          <p:nvPr/>
        </p:nvSpPr>
        <p:spPr>
          <a:xfrm>
            <a:off x="366714" y="2094055"/>
            <a:ext cx="2182752" cy="7991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latin typeface="+mn-lt"/>
              </a:rPr>
              <a:t>Transmits exclusively in animals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B3F4F0B-08E6-5076-F7BF-187DB4531F80}"/>
              </a:ext>
            </a:extLst>
          </p:cNvPr>
          <p:cNvSpPr txBox="1">
            <a:spLocks/>
          </p:cNvSpPr>
          <p:nvPr/>
        </p:nvSpPr>
        <p:spPr>
          <a:xfrm>
            <a:off x="9896474" y="1832106"/>
            <a:ext cx="1971675" cy="11706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latin typeface="+mn-lt"/>
              </a:rPr>
              <a:t>Transmits exclusively in humans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C489F513-ACF3-1730-FCDA-F796D97B8633}"/>
              </a:ext>
            </a:extLst>
          </p:cNvPr>
          <p:cNvSpPr txBox="1">
            <a:spLocks/>
          </p:cNvSpPr>
          <p:nvPr/>
        </p:nvSpPr>
        <p:spPr>
          <a:xfrm>
            <a:off x="2535265" y="1046074"/>
            <a:ext cx="2600325" cy="7991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500" u="sng" dirty="0">
                <a:latin typeface="+mn-lt"/>
              </a:rPr>
              <a:t>Stage II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D280EA57-9032-BE42-0F4B-11EFDD016B53}"/>
              </a:ext>
            </a:extLst>
          </p:cNvPr>
          <p:cNvSpPr txBox="1">
            <a:spLocks/>
          </p:cNvSpPr>
          <p:nvPr/>
        </p:nvSpPr>
        <p:spPr>
          <a:xfrm>
            <a:off x="2535266" y="2064381"/>
            <a:ext cx="2600324" cy="7991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latin typeface="+mn-lt"/>
              </a:rPr>
              <a:t>Human cases from spillovers only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92C0C711-EF33-52CB-20DB-AC0AA5AA6F1F}"/>
              </a:ext>
            </a:extLst>
          </p:cNvPr>
          <p:cNvSpPr txBox="1">
            <a:spLocks/>
          </p:cNvSpPr>
          <p:nvPr/>
        </p:nvSpPr>
        <p:spPr>
          <a:xfrm>
            <a:off x="4908605" y="1062508"/>
            <a:ext cx="2600325" cy="7991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500" u="sng" dirty="0">
                <a:latin typeface="+mn-lt"/>
              </a:rPr>
              <a:t>Stage III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5EE7083D-1A27-B493-7A63-961C4910C71F}"/>
              </a:ext>
            </a:extLst>
          </p:cNvPr>
          <p:cNvSpPr txBox="1">
            <a:spLocks/>
          </p:cNvSpPr>
          <p:nvPr/>
        </p:nvSpPr>
        <p:spPr>
          <a:xfrm>
            <a:off x="7218335" y="1046074"/>
            <a:ext cx="2600325" cy="7991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500" u="sng" dirty="0">
                <a:latin typeface="+mn-lt"/>
              </a:rPr>
              <a:t>Stage IV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831FB851-0231-D7B8-E419-FBDA40B35EF0}"/>
              </a:ext>
            </a:extLst>
          </p:cNvPr>
          <p:cNvSpPr txBox="1">
            <a:spLocks/>
          </p:cNvSpPr>
          <p:nvPr/>
        </p:nvSpPr>
        <p:spPr>
          <a:xfrm>
            <a:off x="4922808" y="2188509"/>
            <a:ext cx="2600324" cy="7991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latin typeface="+mn-lt"/>
              </a:rPr>
              <a:t>Stuttering chains of transmission in humans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04823516-6C0B-9255-DCD0-DCE5F6B6D3B0}"/>
              </a:ext>
            </a:extLst>
          </p:cNvPr>
          <p:cNvSpPr txBox="1">
            <a:spLocks/>
          </p:cNvSpPr>
          <p:nvPr/>
        </p:nvSpPr>
        <p:spPr>
          <a:xfrm>
            <a:off x="7304142" y="2186910"/>
            <a:ext cx="2600324" cy="7991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latin typeface="+mn-lt"/>
              </a:rPr>
              <a:t>Sustained transmission and human outbreaks</a:t>
            </a:r>
          </a:p>
        </p:txBody>
      </p:sp>
      <p:pic>
        <p:nvPicPr>
          <p:cNvPr id="65538" name="Picture 2" descr="What Every Puppy Owner Needs to Know About Parvo in Puppies">
            <a:extLst>
              <a:ext uri="{FF2B5EF4-FFF2-40B4-BE49-F238E27FC236}">
                <a16:creationId xmlns:a16="http://schemas.microsoft.com/office/drawing/2014/main" id="{50BC7077-407F-3C78-3148-642D859974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50" t="25581"/>
          <a:stretch/>
        </p:blipFill>
        <p:spPr bwMode="auto">
          <a:xfrm>
            <a:off x="276225" y="3256145"/>
            <a:ext cx="2182752" cy="134108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EA49E0B1-DFD3-7EDC-9BC9-9A5B6692BBB1}"/>
              </a:ext>
            </a:extLst>
          </p:cNvPr>
          <p:cNvSpPr txBox="1"/>
          <p:nvPr/>
        </p:nvSpPr>
        <p:spPr>
          <a:xfrm>
            <a:off x="366714" y="4482926"/>
            <a:ext cx="188595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</a:rPr>
              <a:t>canine parvovirus</a:t>
            </a:r>
            <a:endParaRPr lang="en-US" i="1" dirty="0">
              <a:cs typeface="Franklin Gothic Medium"/>
            </a:endParaRPr>
          </a:p>
        </p:txBody>
      </p:sp>
      <p:pic>
        <p:nvPicPr>
          <p:cNvPr id="65540" name="Picture 4" descr="Rabies: Symptoms, causes, vaccine, treatment, and prevention">
            <a:extLst>
              <a:ext uri="{FF2B5EF4-FFF2-40B4-BE49-F238E27FC236}">
                <a16:creationId xmlns:a16="http://schemas.microsoft.com/office/drawing/2014/main" id="{AC58B45B-9D02-021F-B0FB-EACE12468B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00" r="15000" b="18827"/>
          <a:stretch/>
        </p:blipFill>
        <p:spPr bwMode="auto">
          <a:xfrm>
            <a:off x="2725853" y="3206816"/>
            <a:ext cx="1985246" cy="164544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8D95D26D-FDE2-F34B-6E3E-1DE214EE4273}"/>
              </a:ext>
            </a:extLst>
          </p:cNvPr>
          <p:cNvSpPr txBox="1"/>
          <p:nvPr/>
        </p:nvSpPr>
        <p:spPr>
          <a:xfrm>
            <a:off x="2996599" y="4801284"/>
            <a:ext cx="1480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0" i="0" dirty="0">
                <a:solidFill>
                  <a:srgbClr val="000000"/>
                </a:solidFill>
                <a:effectLst/>
              </a:rPr>
              <a:t>rabies virus</a:t>
            </a:r>
            <a:endParaRPr lang="en-US" i="1" dirty="0">
              <a:cs typeface="Franklin Gothic Medium"/>
            </a:endParaRPr>
          </a:p>
        </p:txBody>
      </p:sp>
      <p:pic>
        <p:nvPicPr>
          <p:cNvPr id="65544" name="Picture 8" descr="There are now 41+ cases of monkeypox in Georgia. DPH says it's easier to  overlook — and undercount | Georgia Public Broadcasting">
            <a:extLst>
              <a:ext uri="{FF2B5EF4-FFF2-40B4-BE49-F238E27FC236}">
                <a16:creationId xmlns:a16="http://schemas.microsoft.com/office/drawing/2014/main" id="{586DE6D3-F083-27F6-CDFE-CC0CEDDEC6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7975" y="3314510"/>
            <a:ext cx="2258857" cy="148414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A33255E0-C3F7-9EF4-AC11-85FBA188BFB6}"/>
              </a:ext>
            </a:extLst>
          </p:cNvPr>
          <p:cNvSpPr txBox="1"/>
          <p:nvPr/>
        </p:nvSpPr>
        <p:spPr>
          <a:xfrm>
            <a:off x="4653040" y="4766361"/>
            <a:ext cx="2908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0" i="0" dirty="0">
                <a:solidFill>
                  <a:srgbClr val="000000"/>
                </a:solidFill>
                <a:effectLst/>
              </a:rPr>
              <a:t>monkeypox (pre-2022)</a:t>
            </a:r>
            <a:endParaRPr lang="en-US" i="1" dirty="0">
              <a:cs typeface="Franklin Gothic Medium"/>
            </a:endParaRPr>
          </a:p>
        </p:txBody>
      </p:sp>
      <p:pic>
        <p:nvPicPr>
          <p:cNvPr id="65546" name="Picture 10" descr="Ebola Spreading 'Exponentially' as Patients Seek Beds in Liberia">
            <a:extLst>
              <a:ext uri="{FF2B5EF4-FFF2-40B4-BE49-F238E27FC236}">
                <a16:creationId xmlns:a16="http://schemas.microsoft.com/office/drawing/2014/main" id="{264DF859-4305-462C-6C5A-1F6F4BB980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82" t="15253"/>
          <a:stretch/>
        </p:blipFill>
        <p:spPr bwMode="auto">
          <a:xfrm>
            <a:off x="7738055" y="3349963"/>
            <a:ext cx="1870865" cy="148414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A71ED59E-770D-375C-AA93-031C4459F225}"/>
              </a:ext>
            </a:extLst>
          </p:cNvPr>
          <p:cNvSpPr txBox="1"/>
          <p:nvPr/>
        </p:nvSpPr>
        <p:spPr>
          <a:xfrm>
            <a:off x="7304142" y="4786095"/>
            <a:ext cx="26003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0" i="0" dirty="0">
                <a:solidFill>
                  <a:srgbClr val="000000"/>
                </a:solidFill>
                <a:effectLst/>
              </a:rPr>
              <a:t>Ebola virus (especially post-2014)</a:t>
            </a:r>
            <a:endParaRPr lang="en-US" i="1" dirty="0">
              <a:cs typeface="Franklin Gothic Medium"/>
            </a:endParaRPr>
          </a:p>
        </p:txBody>
      </p:sp>
      <p:pic>
        <p:nvPicPr>
          <p:cNvPr id="65548" name="Picture 12" descr="Tuberculosis - Wikipedia">
            <a:extLst>
              <a:ext uri="{FF2B5EF4-FFF2-40B4-BE49-F238E27FC236}">
                <a16:creationId xmlns:a16="http://schemas.microsoft.com/office/drawing/2014/main" id="{063EF735-272C-2BCA-B499-FE1D29B576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5210" y="3369707"/>
            <a:ext cx="2181909" cy="139499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AF7AB96D-8C79-89D9-FAA0-19AE40693CAA}"/>
              </a:ext>
            </a:extLst>
          </p:cNvPr>
          <p:cNvSpPr txBox="1"/>
          <p:nvPr/>
        </p:nvSpPr>
        <p:spPr>
          <a:xfrm>
            <a:off x="10136088" y="4734664"/>
            <a:ext cx="148015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0" i="0" dirty="0">
                <a:solidFill>
                  <a:srgbClr val="000000"/>
                </a:solidFill>
                <a:effectLst/>
              </a:rPr>
              <a:t>Tuberculosis</a:t>
            </a:r>
            <a:endParaRPr lang="en-US" i="1" dirty="0">
              <a:cs typeface="Franklin Gothic Medium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C51CE2-9C8A-166A-72C7-37469527F5A6}"/>
              </a:ext>
            </a:extLst>
          </p:cNvPr>
          <p:cNvSpPr txBox="1">
            <a:spLocks/>
          </p:cNvSpPr>
          <p:nvPr/>
        </p:nvSpPr>
        <p:spPr>
          <a:xfrm>
            <a:off x="-1" y="5990000"/>
            <a:ext cx="12192000" cy="5470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000" dirty="0">
                <a:latin typeface="+mn-lt"/>
              </a:rPr>
              <a:t>Zoonotic pathogens can be classed according to their R</a:t>
            </a:r>
            <a:r>
              <a:rPr lang="en-US" sz="3000" baseline="-25000" dirty="0">
                <a:latin typeface="+mn-lt"/>
              </a:rPr>
              <a:t>0</a:t>
            </a:r>
            <a:r>
              <a:rPr lang="en-US" sz="3000" dirty="0">
                <a:latin typeface="+mn-lt"/>
              </a:rPr>
              <a:t> in humans.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E26CD6-BABD-16DB-A1DD-04B3780A3C37}"/>
              </a:ext>
            </a:extLst>
          </p:cNvPr>
          <p:cNvSpPr txBox="1"/>
          <p:nvPr/>
        </p:nvSpPr>
        <p:spPr>
          <a:xfrm>
            <a:off x="3095351" y="5448642"/>
            <a:ext cx="14801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i="0" dirty="0">
                <a:solidFill>
                  <a:srgbClr val="000000"/>
                </a:solidFill>
                <a:effectLst/>
              </a:rPr>
              <a:t>R</a:t>
            </a:r>
            <a:r>
              <a:rPr lang="en-US" sz="2400" b="0" i="0" baseline="-25000" dirty="0">
                <a:solidFill>
                  <a:srgbClr val="000000"/>
                </a:solidFill>
                <a:effectLst/>
              </a:rPr>
              <a:t>0</a:t>
            </a:r>
            <a:r>
              <a:rPr lang="en-US" sz="2400" b="0" i="0" dirty="0">
                <a:solidFill>
                  <a:srgbClr val="000000"/>
                </a:solidFill>
                <a:effectLst/>
              </a:rPr>
              <a:t> &lt; 1</a:t>
            </a:r>
            <a:endParaRPr lang="en-US" sz="2400" i="1" dirty="0">
              <a:cs typeface="Franklin Gothic Medium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38023F7-7EE8-1684-A51A-BB27E4E49D80}"/>
              </a:ext>
            </a:extLst>
          </p:cNvPr>
          <p:cNvSpPr txBox="1"/>
          <p:nvPr/>
        </p:nvSpPr>
        <p:spPr>
          <a:xfrm>
            <a:off x="7778421" y="5512119"/>
            <a:ext cx="14801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i="0" dirty="0">
                <a:solidFill>
                  <a:srgbClr val="000000"/>
                </a:solidFill>
                <a:effectLst/>
              </a:rPr>
              <a:t>R</a:t>
            </a:r>
            <a:r>
              <a:rPr lang="en-US" sz="2400" b="0" i="0" baseline="-25000" dirty="0">
                <a:solidFill>
                  <a:srgbClr val="000000"/>
                </a:solidFill>
                <a:effectLst/>
              </a:rPr>
              <a:t>0</a:t>
            </a:r>
            <a:r>
              <a:rPr lang="en-US" sz="2400" b="0" i="0" dirty="0">
                <a:solidFill>
                  <a:srgbClr val="000000"/>
                </a:solidFill>
                <a:effectLst/>
              </a:rPr>
              <a:t> &gt; 1</a:t>
            </a:r>
            <a:endParaRPr lang="en-US" sz="2400" i="1" dirty="0">
              <a:cs typeface="Franklin Gothic Medium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01BE600-E502-0A56-8FCF-2F5FB78DCDA7}"/>
                  </a:ext>
                </a:extLst>
              </p:cNvPr>
              <p:cNvSpPr txBox="1"/>
              <p:nvPr/>
            </p:nvSpPr>
            <p:spPr>
              <a:xfrm>
                <a:off x="5359428" y="5432426"/>
                <a:ext cx="148015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0" i="0" dirty="0">
                    <a:solidFill>
                      <a:srgbClr val="000000"/>
                    </a:solidFill>
                    <a:effectLst/>
                  </a:rPr>
                  <a:t>R</a:t>
                </a:r>
                <a:r>
                  <a:rPr lang="en-US" sz="2400" b="0" i="0" baseline="-25000" dirty="0">
                    <a:solidFill>
                      <a:srgbClr val="000000"/>
                    </a:solidFill>
                    <a:effectLst/>
                  </a:rPr>
                  <a:t>0</a:t>
                </a:r>
                <a:r>
                  <a:rPr lang="en-US" sz="2400" b="0" i="0" dirty="0">
                    <a:solidFill>
                      <a:srgbClr val="000000"/>
                    </a:solidFill>
                    <a:effectLst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sz="2400" b="0" i="0" dirty="0">
                    <a:solidFill>
                      <a:srgbClr val="000000"/>
                    </a:solidFill>
                    <a:effectLst/>
                  </a:rPr>
                  <a:t> 1</a:t>
                </a:r>
                <a:endParaRPr lang="en-US" sz="2400" i="1" dirty="0">
                  <a:cs typeface="Franklin Gothic Medium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01BE600-E502-0A56-8FCF-2F5FB78DCD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9428" y="5432426"/>
                <a:ext cx="1480151" cy="461665"/>
              </a:xfrm>
              <a:prstGeom prst="rect">
                <a:avLst/>
              </a:prstGeom>
              <a:blipFill>
                <a:blip r:embed="rId8"/>
                <a:stretch>
                  <a:fillRect t="-7895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3400322D-DAC7-E83F-AA82-32D5CCB075DB}"/>
              </a:ext>
            </a:extLst>
          </p:cNvPr>
          <p:cNvSpPr txBox="1"/>
          <p:nvPr/>
        </p:nvSpPr>
        <p:spPr>
          <a:xfrm>
            <a:off x="8934450" y="6510444"/>
            <a:ext cx="321782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</a:rPr>
              <a:t>Lloyd-Smith et al. 2009</a:t>
            </a:r>
            <a:r>
              <a:rPr lang="en-US" dirty="0">
                <a:cs typeface="Franklin Gothic Medium"/>
              </a:rPr>
              <a:t>. </a:t>
            </a:r>
            <a:r>
              <a:rPr lang="en-US" i="1" dirty="0">
                <a:cs typeface="Franklin Gothic Medium"/>
              </a:rPr>
              <a:t>Science.</a:t>
            </a:r>
          </a:p>
        </p:txBody>
      </p:sp>
    </p:spTree>
    <p:extLst>
      <p:ext uri="{BB962C8B-B14F-4D97-AF65-F5344CB8AC3E}">
        <p14:creationId xmlns:p14="http://schemas.microsoft.com/office/powerpoint/2010/main" val="7620524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92794F2-FE80-4C7E-8BFF-B0561DEE5DE7}"/>
              </a:ext>
            </a:extLst>
          </p:cNvPr>
          <p:cNvSpPr/>
          <p:nvPr/>
        </p:nvSpPr>
        <p:spPr>
          <a:xfrm>
            <a:off x="9896474" y="972375"/>
            <a:ext cx="2028542" cy="4848017"/>
          </a:xfrm>
          <a:prstGeom prst="rect">
            <a:avLst/>
          </a:prstGeom>
          <a:solidFill>
            <a:srgbClr val="FFFF00">
              <a:alpha val="6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DDC1468-BF82-E9B1-0D47-163E6D604302}"/>
              </a:ext>
            </a:extLst>
          </p:cNvPr>
          <p:cNvSpPr txBox="1">
            <a:spLocks/>
          </p:cNvSpPr>
          <p:nvPr/>
        </p:nvSpPr>
        <p:spPr>
          <a:xfrm>
            <a:off x="428625" y="246914"/>
            <a:ext cx="11334749" cy="7991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latin typeface="+mn-lt"/>
              </a:rPr>
              <a:t>Most stage V pathogens once had an animal origin, as well!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6F56865-F7AC-DFDD-EB6A-DADCD4DB1C56}"/>
              </a:ext>
            </a:extLst>
          </p:cNvPr>
          <p:cNvSpPr txBox="1">
            <a:spLocks/>
          </p:cNvSpPr>
          <p:nvPr/>
        </p:nvSpPr>
        <p:spPr>
          <a:xfrm>
            <a:off x="9591675" y="1046074"/>
            <a:ext cx="2600325" cy="7991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500" u="sng" dirty="0">
                <a:latin typeface="+mn-lt"/>
              </a:rPr>
              <a:t>Stage V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B3F4F0B-08E6-5076-F7BF-187DB4531F80}"/>
              </a:ext>
            </a:extLst>
          </p:cNvPr>
          <p:cNvSpPr txBox="1">
            <a:spLocks/>
          </p:cNvSpPr>
          <p:nvPr/>
        </p:nvSpPr>
        <p:spPr>
          <a:xfrm>
            <a:off x="9896474" y="1832106"/>
            <a:ext cx="1971675" cy="11706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latin typeface="+mn-lt"/>
              </a:rPr>
              <a:t>Transmits exclusively in humans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F7AB96D-8C79-89D9-FAA0-19AE40693CAA}"/>
              </a:ext>
            </a:extLst>
          </p:cNvPr>
          <p:cNvSpPr txBox="1"/>
          <p:nvPr/>
        </p:nvSpPr>
        <p:spPr>
          <a:xfrm>
            <a:off x="10136088" y="4734664"/>
            <a:ext cx="1480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0" i="0" dirty="0">
                <a:solidFill>
                  <a:srgbClr val="000000"/>
                </a:solidFill>
                <a:effectLst/>
              </a:rPr>
              <a:t>HIV</a:t>
            </a:r>
            <a:endParaRPr lang="en-US" i="1" dirty="0">
              <a:cs typeface="Franklin Gothic Medium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B15FC4A-5068-FCB7-80A2-4C8A83B9CF89}"/>
              </a:ext>
            </a:extLst>
          </p:cNvPr>
          <p:cNvSpPr txBox="1"/>
          <p:nvPr/>
        </p:nvSpPr>
        <p:spPr>
          <a:xfrm>
            <a:off x="7004649" y="6510444"/>
            <a:ext cx="514762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Sharp &amp; Hahn. 2011. </a:t>
            </a:r>
            <a:r>
              <a:rPr lang="en-US" i="1" dirty="0">
                <a:solidFill>
                  <a:srgbClr val="000000"/>
                </a:solidFill>
              </a:rPr>
              <a:t>Cold Spring </a:t>
            </a:r>
            <a:r>
              <a:rPr lang="en-US" i="1" dirty="0" err="1">
                <a:solidFill>
                  <a:srgbClr val="000000"/>
                </a:solidFill>
              </a:rPr>
              <a:t>Harb</a:t>
            </a:r>
            <a:r>
              <a:rPr lang="en-US" i="1" dirty="0">
                <a:solidFill>
                  <a:srgbClr val="000000"/>
                </a:solidFill>
              </a:rPr>
              <a:t> </a:t>
            </a:r>
            <a:r>
              <a:rPr lang="en-US" i="1" dirty="0" err="1">
                <a:solidFill>
                  <a:srgbClr val="000000"/>
                </a:solidFill>
              </a:rPr>
              <a:t>Perspect</a:t>
            </a:r>
            <a:r>
              <a:rPr lang="en-US" i="1" dirty="0">
                <a:solidFill>
                  <a:srgbClr val="000000"/>
                </a:solidFill>
              </a:rPr>
              <a:t> Med</a:t>
            </a:r>
            <a:r>
              <a:rPr lang="en-US" i="1" dirty="0">
                <a:cs typeface="Franklin Gothic Medium"/>
              </a:rPr>
              <a:t>.</a:t>
            </a:r>
          </a:p>
        </p:txBody>
      </p:sp>
      <p:pic>
        <p:nvPicPr>
          <p:cNvPr id="82952" name="Picture 8">
            <a:extLst>
              <a:ext uri="{FF2B5EF4-FFF2-40B4-BE49-F238E27FC236}">
                <a16:creationId xmlns:a16="http://schemas.microsoft.com/office/drawing/2014/main" id="{BF631EF4-2FAA-57D9-BE8A-8002C057AD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20"/>
          <a:stretch/>
        </p:blipFill>
        <p:spPr bwMode="auto">
          <a:xfrm>
            <a:off x="145879" y="1863608"/>
            <a:ext cx="6240740" cy="4839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954" name="Picture 10" descr="HIV - Wikipedia">
            <a:extLst>
              <a:ext uri="{FF2B5EF4-FFF2-40B4-BE49-F238E27FC236}">
                <a16:creationId xmlns:a16="http://schemas.microsoft.com/office/drawing/2014/main" id="{1CDF83C7-87B6-7979-7C0A-01EDDC6624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859"/>
          <a:stretch/>
        </p:blipFill>
        <p:spPr bwMode="auto">
          <a:xfrm>
            <a:off x="10369888" y="3232229"/>
            <a:ext cx="1125747" cy="1201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Phylogenetic tree of the SIV and HIV viruses">
            <a:extLst>
              <a:ext uri="{FF2B5EF4-FFF2-40B4-BE49-F238E27FC236}">
                <a16:creationId xmlns:a16="http://schemas.microsoft.com/office/drawing/2014/main" id="{88D8ED00-DB0C-9F5D-5D7E-D1C91F964A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2174" y="1046074"/>
            <a:ext cx="4462272" cy="4059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22247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92794F2-FE80-4C7E-8BFF-B0561DEE5DE7}"/>
              </a:ext>
            </a:extLst>
          </p:cNvPr>
          <p:cNvSpPr/>
          <p:nvPr/>
        </p:nvSpPr>
        <p:spPr>
          <a:xfrm>
            <a:off x="165099" y="5765094"/>
            <a:ext cx="5394873" cy="921248"/>
          </a:xfrm>
          <a:prstGeom prst="rect">
            <a:avLst/>
          </a:prstGeom>
          <a:solidFill>
            <a:srgbClr val="FFFF00">
              <a:alpha val="6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DDC1468-BF82-E9B1-0D47-163E6D604302}"/>
              </a:ext>
            </a:extLst>
          </p:cNvPr>
          <p:cNvSpPr txBox="1">
            <a:spLocks/>
          </p:cNvSpPr>
          <p:nvPr/>
        </p:nvSpPr>
        <p:spPr>
          <a:xfrm>
            <a:off x="428625" y="48036"/>
            <a:ext cx="11334749" cy="7991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800" dirty="0">
                <a:latin typeface="+mn-lt"/>
              </a:rPr>
              <a:t>When is influenza zoonotic?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6F56865-F7AC-DFDD-EB6A-DADCD4DB1C56}"/>
              </a:ext>
            </a:extLst>
          </p:cNvPr>
          <p:cNvSpPr txBox="1">
            <a:spLocks/>
          </p:cNvSpPr>
          <p:nvPr/>
        </p:nvSpPr>
        <p:spPr>
          <a:xfrm>
            <a:off x="85933" y="5826138"/>
            <a:ext cx="1816440" cy="7991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500" u="sng" dirty="0">
                <a:latin typeface="+mn-lt"/>
              </a:rPr>
              <a:t>Stage V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B3F4F0B-08E6-5076-F7BF-187DB4531F80}"/>
              </a:ext>
            </a:extLst>
          </p:cNvPr>
          <p:cNvSpPr txBox="1">
            <a:spLocks/>
          </p:cNvSpPr>
          <p:nvPr/>
        </p:nvSpPr>
        <p:spPr>
          <a:xfrm>
            <a:off x="1413131" y="5677321"/>
            <a:ext cx="2237062" cy="11706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dirty="0">
                <a:latin typeface="+mn-lt"/>
              </a:rPr>
              <a:t>Transmits exclusively in humans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F7AB96D-8C79-89D9-FAA0-19AE40693CAA}"/>
              </a:ext>
            </a:extLst>
          </p:cNvPr>
          <p:cNvSpPr txBox="1"/>
          <p:nvPr/>
        </p:nvSpPr>
        <p:spPr>
          <a:xfrm>
            <a:off x="4236250" y="6041052"/>
            <a:ext cx="1480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0" i="0" dirty="0">
                <a:solidFill>
                  <a:srgbClr val="000000"/>
                </a:solidFill>
                <a:effectLst/>
              </a:rPr>
              <a:t>Influenza</a:t>
            </a:r>
            <a:endParaRPr lang="en-US" i="1" dirty="0">
              <a:cs typeface="Franklin Gothic Medium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B15FC4A-5068-FCB7-80A2-4C8A83B9CF89}"/>
              </a:ext>
            </a:extLst>
          </p:cNvPr>
          <p:cNvSpPr txBox="1"/>
          <p:nvPr/>
        </p:nvSpPr>
        <p:spPr>
          <a:xfrm>
            <a:off x="9015568" y="6501676"/>
            <a:ext cx="317643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Skelton &amp; Huber. 2022. </a:t>
            </a:r>
            <a:r>
              <a:rPr lang="en-US" i="1" dirty="0">
                <a:solidFill>
                  <a:srgbClr val="000000"/>
                </a:solidFill>
              </a:rPr>
              <a:t>Viruses</a:t>
            </a:r>
            <a:r>
              <a:rPr lang="en-US" i="1" dirty="0">
                <a:cs typeface="Franklin Gothic Medium"/>
              </a:rPr>
              <a:t>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0DAB9CC-BBBA-53D6-E7C5-60E4727F14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012" y="877782"/>
            <a:ext cx="6786362" cy="4170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A diagram of different animals&#10;&#10;Description automatically generated">
            <a:extLst>
              <a:ext uri="{FF2B5EF4-FFF2-40B4-BE49-F238E27FC236}">
                <a16:creationId xmlns:a16="http://schemas.microsoft.com/office/drawing/2014/main" id="{141211B9-5C77-5573-E05F-511CFF85AE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5710" y="1553870"/>
            <a:ext cx="4780357" cy="4733491"/>
          </a:xfrm>
          <a:prstGeom prst="rect">
            <a:avLst/>
          </a:prstGeom>
        </p:spPr>
      </p:pic>
      <p:pic>
        <p:nvPicPr>
          <p:cNvPr id="1028" name="Picture 4" descr="Influenza A Structure">
            <a:extLst>
              <a:ext uri="{FF2B5EF4-FFF2-40B4-BE49-F238E27FC236}">
                <a16:creationId xmlns:a16="http://schemas.microsoft.com/office/drawing/2014/main" id="{C5CD860A-779A-38D3-B383-F2A9D2E4D8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43" r="16482"/>
          <a:stretch/>
        </p:blipFill>
        <p:spPr bwMode="auto">
          <a:xfrm>
            <a:off x="3479339" y="5787990"/>
            <a:ext cx="925186" cy="949317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7E70D51-FA90-363A-2667-4987FA35235F}"/>
              </a:ext>
            </a:extLst>
          </p:cNvPr>
          <p:cNvSpPr txBox="1"/>
          <p:nvPr/>
        </p:nvSpPr>
        <p:spPr>
          <a:xfrm>
            <a:off x="165099" y="5307989"/>
            <a:ext cx="317643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Parry et al. 2020. </a:t>
            </a:r>
            <a:r>
              <a:rPr lang="en-US" i="1" dirty="0">
                <a:solidFill>
                  <a:srgbClr val="000000"/>
                </a:solidFill>
              </a:rPr>
              <a:t>Viruses</a:t>
            </a:r>
            <a:r>
              <a:rPr lang="en-US" i="1" dirty="0">
                <a:cs typeface="Franklin Gothic Medium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35334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we="http://schemas.microsoft.com/office/webextensions/webextension/2010/11" xmlns:pca="http://schemas.microsoft.com/office/powerpoint/2013/contentapp">
        <mc:Choice Requires="we pca">
          <p:graphicFrame>
            <p:nvGraphicFramePr>
              <p:cNvPr id="4" name="Add-in 3">
                <a:extLst>
                  <a:ext uri="{FF2B5EF4-FFF2-40B4-BE49-F238E27FC236}">
                    <a16:creationId xmlns:a16="http://schemas.microsoft.com/office/drawing/2014/main" id="{34B5DE23-BB49-D977-C671-1F64C913EDF3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0" y="0"/>
              <a:ext cx="12192000" cy="6858000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3"/>
              </a:graphicData>
            </a:graphic>
          </p:graphicFrame>
        </mc:Choice>
        <mc:Fallback xmlns="">
          <p:pic>
            <p:nvPicPr>
              <p:cNvPr id="4" name="Add-in 3">
                <a:extLst>
                  <a:ext uri="{FF2B5EF4-FFF2-40B4-BE49-F238E27FC236}">
                    <a16:creationId xmlns:a16="http://schemas.microsoft.com/office/drawing/2014/main" id="{34B5DE23-BB49-D977-C671-1F64C913EDF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0" y="0"/>
                <a:ext cx="12192000" cy="685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771393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876" name="Picture 4" descr="Figure 2">
            <a:extLst>
              <a:ext uri="{FF2B5EF4-FFF2-40B4-BE49-F238E27FC236}">
                <a16:creationId xmlns:a16="http://schemas.microsoft.com/office/drawing/2014/main" id="{82AEFA9B-7AD7-011B-93E4-1FAF25675B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80" r="34958" b="4166"/>
          <a:stretch/>
        </p:blipFill>
        <p:spPr bwMode="auto">
          <a:xfrm>
            <a:off x="5027575" y="206496"/>
            <a:ext cx="6672262" cy="638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16CB5B47-6A60-E4A1-84AF-53B94E4257AE}"/>
              </a:ext>
            </a:extLst>
          </p:cNvPr>
          <p:cNvSpPr txBox="1">
            <a:spLocks/>
          </p:cNvSpPr>
          <p:nvPr/>
        </p:nvSpPr>
        <p:spPr>
          <a:xfrm>
            <a:off x="192698" y="434207"/>
            <a:ext cx="4683373" cy="52673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700" dirty="0">
                <a:latin typeface="+mn-lt"/>
              </a:rPr>
              <a:t>There are </a:t>
            </a:r>
            <a:r>
              <a:rPr lang="en-US" sz="3700" b="1" dirty="0">
                <a:solidFill>
                  <a:srgbClr val="C00000"/>
                </a:solidFill>
                <a:latin typeface="+mn-lt"/>
              </a:rPr>
              <a:t>many barriers </a:t>
            </a:r>
            <a:r>
              <a:rPr lang="en-US" sz="3700" dirty="0">
                <a:latin typeface="+mn-lt"/>
              </a:rPr>
              <a:t>to cross-species transmission.</a:t>
            </a:r>
          </a:p>
          <a:p>
            <a:pPr algn="ctr"/>
            <a:endParaRPr lang="en-US" sz="3700" dirty="0">
              <a:latin typeface="+mn-lt"/>
            </a:endParaRPr>
          </a:p>
          <a:p>
            <a:pPr algn="ctr"/>
            <a:endParaRPr lang="en-US" sz="3700" dirty="0">
              <a:latin typeface="+mn-lt"/>
            </a:endParaRPr>
          </a:p>
          <a:p>
            <a:pPr algn="ctr"/>
            <a:r>
              <a:rPr lang="en-US" sz="3700" dirty="0">
                <a:latin typeface="+mn-lt"/>
              </a:rPr>
              <a:t>We can think of zoonosis as a series of </a:t>
            </a:r>
            <a:r>
              <a:rPr lang="en-US" sz="3700" b="1" dirty="0">
                <a:solidFill>
                  <a:srgbClr val="C00000"/>
                </a:solidFill>
                <a:latin typeface="+mn-lt"/>
              </a:rPr>
              <a:t>improbable events </a:t>
            </a:r>
            <a:r>
              <a:rPr lang="en-US" sz="3700" dirty="0">
                <a:latin typeface="+mn-lt"/>
              </a:rPr>
              <a:t>multiplied together.</a:t>
            </a:r>
            <a:endParaRPr lang="en-US" sz="3700" b="1" dirty="0">
              <a:solidFill>
                <a:srgbClr val="C00000"/>
              </a:solidFill>
              <a:latin typeface="+mn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9EAF11-96DA-8FEB-9380-7D5018BC385B}"/>
              </a:ext>
            </a:extLst>
          </p:cNvPr>
          <p:cNvSpPr txBox="1"/>
          <p:nvPr/>
        </p:nvSpPr>
        <p:spPr>
          <a:xfrm>
            <a:off x="7164426" y="6530459"/>
            <a:ext cx="5027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</a:rPr>
              <a:t>Plowright et al. 2017</a:t>
            </a:r>
            <a:r>
              <a:rPr lang="en-US" dirty="0">
                <a:cs typeface="Franklin Gothic Medium"/>
              </a:rPr>
              <a:t>. </a:t>
            </a:r>
            <a:r>
              <a:rPr lang="en-US" i="1" dirty="0">
                <a:cs typeface="Franklin Gothic Medium"/>
              </a:rPr>
              <a:t>Nature Reviews Microbiology.</a:t>
            </a:r>
          </a:p>
        </p:txBody>
      </p:sp>
    </p:spTree>
    <p:extLst>
      <p:ext uri="{BB962C8B-B14F-4D97-AF65-F5344CB8AC3E}">
        <p14:creationId xmlns:p14="http://schemas.microsoft.com/office/powerpoint/2010/main" val="24004282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898" name="Picture 2" descr="Figure 3">
            <a:extLst>
              <a:ext uri="{FF2B5EF4-FFF2-40B4-BE49-F238E27FC236}">
                <a16:creationId xmlns:a16="http://schemas.microsoft.com/office/drawing/2014/main" id="{DDDAA7E4-9C13-C36A-CEAD-C6E23E81B2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87"/>
          <a:stretch/>
        </p:blipFill>
        <p:spPr bwMode="auto">
          <a:xfrm>
            <a:off x="400050" y="333321"/>
            <a:ext cx="11391900" cy="5800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AC6702B-DC63-16D2-9040-7E637CBA0922}"/>
              </a:ext>
            </a:extLst>
          </p:cNvPr>
          <p:cNvSpPr txBox="1"/>
          <p:nvPr/>
        </p:nvSpPr>
        <p:spPr>
          <a:xfrm>
            <a:off x="7164426" y="6530459"/>
            <a:ext cx="5027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</a:rPr>
              <a:t>Plowright et al. 2017</a:t>
            </a:r>
            <a:r>
              <a:rPr lang="en-US" dirty="0">
                <a:cs typeface="Franklin Gothic Medium"/>
              </a:rPr>
              <a:t>. </a:t>
            </a:r>
            <a:r>
              <a:rPr lang="en-US" i="1" dirty="0">
                <a:cs typeface="Franklin Gothic Medium"/>
              </a:rPr>
              <a:t>Nature Reviews Microbiology.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49DED96-0CBB-47E4-E5CD-FF674DD4818D}"/>
              </a:ext>
            </a:extLst>
          </p:cNvPr>
          <p:cNvSpPr txBox="1">
            <a:spLocks/>
          </p:cNvSpPr>
          <p:nvPr/>
        </p:nvSpPr>
        <p:spPr>
          <a:xfrm>
            <a:off x="1" y="5772252"/>
            <a:ext cx="597049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>
                <a:latin typeface="+mn-lt"/>
              </a:rPr>
              <a:t>Bottlenecks to zoonotic transmission vary for different pathogens.</a:t>
            </a:r>
            <a:endParaRPr lang="en-US" sz="3000" b="1" dirty="0">
              <a:solidFill>
                <a:srgbClr val="C0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184605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F455F5-CF5C-8E1E-9FE4-537022204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Why do pathogens make us sick?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D85196-2470-B1FC-8652-EB26039CAF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74030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105752-1A45-BC79-560E-E4F551027C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C323B6-B0BE-734B-5F1E-A03F5A362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objectives from Lecture 7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83C7CE-F9A6-836B-6676-878EE27A24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6655"/>
            <a:ext cx="10515600" cy="4946220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i="1" dirty="0"/>
              <a:t>You should be able to:</a:t>
            </a: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dirty="0"/>
              <a:t>Understand the relationship between herd immunity and R0</a:t>
            </a: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dirty="0"/>
              <a:t>Understand the direction of time in a disease epidemic from a phase plane graph (from lab)</a:t>
            </a: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dirty="0"/>
              <a:t>Know the two global vaccination success stories and be able to list some of the challenges to vaccination in other cases</a:t>
            </a: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dirty="0"/>
              <a:t>Know the term ‘critical community size’</a:t>
            </a: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dirty="0"/>
              <a:t>Recognize different types of pathogen transmission and acknowledge that unique approaches are needed capture this transmission in a model</a:t>
            </a: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dirty="0"/>
              <a:t>Given a model diagram, recognize if the disease is transmitted directly or has a vector or animal reservoir</a:t>
            </a:r>
          </a:p>
          <a:p>
            <a:pPr algn="l" rtl="0" fontAlgn="base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49393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Group 114">
            <a:extLst>
              <a:ext uri="{FF2B5EF4-FFF2-40B4-BE49-F238E27FC236}">
                <a16:creationId xmlns:a16="http://schemas.microsoft.com/office/drawing/2014/main" id="{D84416BC-3C43-FF47-8E76-8A9C5F25ED6B}"/>
              </a:ext>
            </a:extLst>
          </p:cNvPr>
          <p:cNvGrpSpPr/>
          <p:nvPr/>
        </p:nvGrpSpPr>
        <p:grpSpPr>
          <a:xfrm>
            <a:off x="350323" y="1656523"/>
            <a:ext cx="4604301" cy="3206995"/>
            <a:chOff x="427598" y="1755017"/>
            <a:chExt cx="5013429" cy="3347965"/>
          </a:xfrm>
        </p:grpSpPr>
        <p:grpSp>
          <p:nvGrpSpPr>
            <p:cNvPr id="118" name="Group 117">
              <a:extLst>
                <a:ext uri="{FF2B5EF4-FFF2-40B4-BE49-F238E27FC236}">
                  <a16:creationId xmlns:a16="http://schemas.microsoft.com/office/drawing/2014/main" id="{3821264F-A3EB-4B47-B156-89A95535C915}"/>
                </a:ext>
              </a:extLst>
            </p:cNvPr>
            <p:cNvGrpSpPr/>
            <p:nvPr/>
          </p:nvGrpSpPr>
          <p:grpSpPr>
            <a:xfrm>
              <a:off x="427598" y="1755017"/>
              <a:ext cx="5013429" cy="3347965"/>
              <a:chOff x="568280" y="7730391"/>
              <a:chExt cx="3813200" cy="2652380"/>
            </a:xfrm>
          </p:grpSpPr>
          <p:pic>
            <p:nvPicPr>
              <p:cNvPr id="137" name="Picture 6" descr="Gorilla Primate Silhouette Clip art - gorilla png download - 512*512 - Free  Transparent Gorilla png Download. - Clip Art Library">
                <a:extLst>
                  <a:ext uri="{FF2B5EF4-FFF2-40B4-BE49-F238E27FC236}">
                    <a16:creationId xmlns:a16="http://schemas.microsoft.com/office/drawing/2014/main" id="{541ACF21-60A0-F546-9539-0700C242B3F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68280" y="7730391"/>
                <a:ext cx="2652380" cy="26523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36" name="Graphic 135" descr="Germ with solid fill">
                <a:extLst>
                  <a:ext uri="{FF2B5EF4-FFF2-40B4-BE49-F238E27FC236}">
                    <a16:creationId xmlns:a16="http://schemas.microsoft.com/office/drawing/2014/main" id="{27031015-97E6-854A-AFC9-0669AEA412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3589382" y="8615196"/>
                <a:ext cx="273578" cy="273578"/>
              </a:xfrm>
              <a:prstGeom prst="rect">
                <a:avLst/>
              </a:prstGeom>
            </p:spPr>
          </p:pic>
          <p:pic>
            <p:nvPicPr>
              <p:cNvPr id="139" name="Graphic 138" descr="Germ with solid fill">
                <a:extLst>
                  <a:ext uri="{FF2B5EF4-FFF2-40B4-BE49-F238E27FC236}">
                    <a16:creationId xmlns:a16="http://schemas.microsoft.com/office/drawing/2014/main" id="{3732255F-6D80-7146-BF23-49A6B10448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027546" y="8786311"/>
                <a:ext cx="283312" cy="283312"/>
              </a:xfrm>
              <a:prstGeom prst="rect">
                <a:avLst/>
              </a:prstGeom>
            </p:spPr>
          </p:pic>
          <p:grpSp>
            <p:nvGrpSpPr>
              <p:cNvPr id="141" name="Group 140">
                <a:extLst>
                  <a:ext uri="{FF2B5EF4-FFF2-40B4-BE49-F238E27FC236}">
                    <a16:creationId xmlns:a16="http://schemas.microsoft.com/office/drawing/2014/main" id="{8DADC80F-D255-304A-A3ED-76D9BEDEBC45}"/>
                  </a:ext>
                </a:extLst>
              </p:cNvPr>
              <p:cNvGrpSpPr/>
              <p:nvPr/>
            </p:nvGrpSpPr>
            <p:grpSpPr>
              <a:xfrm rot="682692">
                <a:off x="3325191" y="8125224"/>
                <a:ext cx="1056289" cy="1131628"/>
                <a:chOff x="3812638" y="3996572"/>
                <a:chExt cx="1756160" cy="1923837"/>
              </a:xfrm>
            </p:grpSpPr>
            <p:pic>
              <p:nvPicPr>
                <p:cNvPr id="143" name="Graphic 142" descr="Cough outline">
                  <a:extLst>
                    <a:ext uri="{FF2B5EF4-FFF2-40B4-BE49-F238E27FC236}">
                      <a16:creationId xmlns:a16="http://schemas.microsoft.com/office/drawing/2014/main" id="{E164AAB0-3FD4-FE42-87C3-24BAB9495FE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rcRect l="92355" t="70722" r="-1876" b="20241"/>
                <a:stretch/>
              </p:blipFill>
              <p:spPr>
                <a:xfrm rot="20061264">
                  <a:off x="4856037" y="5243899"/>
                  <a:ext cx="712761" cy="676510"/>
                </a:xfrm>
                <a:prstGeom prst="rect">
                  <a:avLst/>
                </a:prstGeom>
              </p:spPr>
            </p:pic>
            <p:pic>
              <p:nvPicPr>
                <p:cNvPr id="144" name="Graphic 143" descr="Cough outline">
                  <a:extLst>
                    <a:ext uri="{FF2B5EF4-FFF2-40B4-BE49-F238E27FC236}">
                      <a16:creationId xmlns:a16="http://schemas.microsoft.com/office/drawing/2014/main" id="{46F7D4E1-3EAF-FA41-9C8C-3430FE26AE5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rcRect l="92355" t="70722" r="-1876" b="20241"/>
                <a:stretch/>
              </p:blipFill>
              <p:spPr>
                <a:xfrm rot="20061264">
                  <a:off x="4756547" y="4631513"/>
                  <a:ext cx="712761" cy="676510"/>
                </a:xfrm>
                <a:prstGeom prst="rect">
                  <a:avLst/>
                </a:prstGeom>
              </p:spPr>
            </p:pic>
            <p:pic>
              <p:nvPicPr>
                <p:cNvPr id="145" name="Graphic 144" descr="Cough outline">
                  <a:extLst>
                    <a:ext uri="{FF2B5EF4-FFF2-40B4-BE49-F238E27FC236}">
                      <a16:creationId xmlns:a16="http://schemas.microsoft.com/office/drawing/2014/main" id="{75023936-670B-DB45-B57F-1ACC9DAE705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rcRect l="92355" t="70722" r="-1876" b="20241"/>
                <a:stretch/>
              </p:blipFill>
              <p:spPr>
                <a:xfrm rot="20061264">
                  <a:off x="4621943" y="3996572"/>
                  <a:ext cx="712761" cy="676510"/>
                </a:xfrm>
                <a:prstGeom prst="rect">
                  <a:avLst/>
                </a:prstGeom>
              </p:spPr>
            </p:pic>
            <p:pic>
              <p:nvPicPr>
                <p:cNvPr id="146" name="Graphic 145" descr="Cough outline">
                  <a:extLst>
                    <a:ext uri="{FF2B5EF4-FFF2-40B4-BE49-F238E27FC236}">
                      <a16:creationId xmlns:a16="http://schemas.microsoft.com/office/drawing/2014/main" id="{EFABE03C-5D1F-9C4C-AD64-94826E12BB5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rcRect l="92355" t="70722" r="-1876" b="20241"/>
                <a:stretch/>
              </p:blipFill>
              <p:spPr>
                <a:xfrm rot="20061264">
                  <a:off x="4221575" y="4363221"/>
                  <a:ext cx="712761" cy="676510"/>
                </a:xfrm>
                <a:prstGeom prst="rect">
                  <a:avLst/>
                </a:prstGeom>
              </p:spPr>
            </p:pic>
            <p:pic>
              <p:nvPicPr>
                <p:cNvPr id="148" name="Graphic 147" descr="Cough outline">
                  <a:extLst>
                    <a:ext uri="{FF2B5EF4-FFF2-40B4-BE49-F238E27FC236}">
                      <a16:creationId xmlns:a16="http://schemas.microsoft.com/office/drawing/2014/main" id="{F3289DAB-89C0-2446-A69D-C23CEC30861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rcRect l="92355" t="70722" r="-1876" b="20241"/>
                <a:stretch/>
              </p:blipFill>
              <p:spPr>
                <a:xfrm rot="20061264">
                  <a:off x="3812638" y="4771896"/>
                  <a:ext cx="712761" cy="676511"/>
                </a:xfrm>
                <a:prstGeom prst="rect">
                  <a:avLst/>
                </a:prstGeom>
              </p:spPr>
            </p:pic>
          </p:grpSp>
        </p:grpSp>
        <p:pic>
          <p:nvPicPr>
            <p:cNvPr id="120" name="Graphic 119" descr="Germ with solid fill">
              <a:extLst>
                <a:ext uri="{FF2B5EF4-FFF2-40B4-BE49-F238E27FC236}">
                  <a16:creationId xmlns:a16="http://schemas.microsoft.com/office/drawing/2014/main" id="{C9DBE40E-578D-854F-BEF6-CE84A1C0946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894625" y="2511154"/>
              <a:ext cx="372486" cy="357610"/>
            </a:xfrm>
            <a:prstGeom prst="rect">
              <a:avLst/>
            </a:prstGeom>
          </p:spPr>
        </p:pic>
        <p:pic>
          <p:nvPicPr>
            <p:cNvPr id="121" name="Graphic 120" descr="Germ with solid fill">
              <a:extLst>
                <a:ext uri="{FF2B5EF4-FFF2-40B4-BE49-F238E27FC236}">
                  <a16:creationId xmlns:a16="http://schemas.microsoft.com/office/drawing/2014/main" id="{2324B131-F8D0-ED4E-A71B-A4A545CFCD6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188659" y="3493904"/>
              <a:ext cx="372486" cy="357610"/>
            </a:xfrm>
            <a:prstGeom prst="rect">
              <a:avLst/>
            </a:prstGeom>
          </p:spPr>
        </p:pic>
      </p:grpSp>
      <p:pic>
        <p:nvPicPr>
          <p:cNvPr id="36" name="Graphic 35" descr="Cough outline">
            <a:extLst>
              <a:ext uri="{FF2B5EF4-FFF2-40B4-BE49-F238E27FC236}">
                <a16:creationId xmlns:a16="http://schemas.microsoft.com/office/drawing/2014/main" id="{DECCDF17-1B70-8044-8E1B-BECA1376C75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92355" t="70722" r="-1876" b="20241"/>
          <a:stretch/>
        </p:blipFill>
        <p:spPr>
          <a:xfrm rot="20743956">
            <a:off x="4054055" y="2811777"/>
            <a:ext cx="517651" cy="481141"/>
          </a:xfrm>
          <a:prstGeom prst="rect">
            <a:avLst/>
          </a:prstGeom>
        </p:spPr>
      </p:pic>
      <p:sp>
        <p:nvSpPr>
          <p:cNvPr id="51" name="Title 1">
            <a:extLst>
              <a:ext uri="{FF2B5EF4-FFF2-40B4-BE49-F238E27FC236}">
                <a16:creationId xmlns:a16="http://schemas.microsoft.com/office/drawing/2014/main" id="{6983B89E-8318-6C4E-8037-5DD96DD41266}"/>
              </a:ext>
            </a:extLst>
          </p:cNvPr>
          <p:cNvSpPr txBox="1">
            <a:spLocks/>
          </p:cNvSpPr>
          <p:nvPr/>
        </p:nvSpPr>
        <p:spPr>
          <a:xfrm>
            <a:off x="336558" y="339087"/>
            <a:ext cx="4882093" cy="110099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>
                <a:latin typeface="+mn-lt"/>
              </a:rPr>
              <a:t>A virus will evolve to </a:t>
            </a:r>
            <a:r>
              <a:rPr lang="en-US" sz="3000" b="1" dirty="0">
                <a:solidFill>
                  <a:srgbClr val="C00000"/>
                </a:solidFill>
                <a:latin typeface="+mn-lt"/>
              </a:rPr>
              <a:t>maximize</a:t>
            </a:r>
            <a:r>
              <a:rPr lang="en-US" sz="3000" dirty="0">
                <a:latin typeface="+mn-lt"/>
              </a:rPr>
              <a:t> its capacity for </a:t>
            </a:r>
            <a:r>
              <a:rPr lang="en-US" sz="3000" b="1" dirty="0">
                <a:solidFill>
                  <a:srgbClr val="C00000"/>
                </a:solidFill>
                <a:latin typeface="+mn-lt"/>
              </a:rPr>
              <a:t>between-host infections</a:t>
            </a:r>
            <a:r>
              <a:rPr lang="en-US" sz="3000" dirty="0">
                <a:latin typeface="+mn-lt"/>
              </a:rPr>
              <a:t> (R</a:t>
            </a:r>
            <a:r>
              <a:rPr lang="en-US" sz="3000" baseline="-25000" dirty="0">
                <a:latin typeface="+mn-lt"/>
              </a:rPr>
              <a:t>0</a:t>
            </a:r>
            <a:r>
              <a:rPr lang="en-US" sz="3000" dirty="0">
                <a:latin typeface="+mn-lt"/>
              </a:rPr>
              <a:t>).</a:t>
            </a:r>
            <a:endParaRPr lang="en-US" sz="3000" i="1" dirty="0">
              <a:latin typeface="+mn-lt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F551200-8247-244A-B1CB-2DAEE584367B}"/>
              </a:ext>
            </a:extLst>
          </p:cNvPr>
          <p:cNvSpPr txBox="1"/>
          <p:nvPr/>
        </p:nvSpPr>
        <p:spPr>
          <a:xfrm>
            <a:off x="8093413" y="6150114"/>
            <a:ext cx="4098587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cs typeface="Franklin Gothic Medium"/>
              </a:rPr>
              <a:t>Alizon</a:t>
            </a:r>
            <a:r>
              <a:rPr lang="en-US" dirty="0">
                <a:cs typeface="Franklin Gothic Medium"/>
              </a:rPr>
              <a:t> et al. 2008. </a:t>
            </a:r>
            <a:r>
              <a:rPr lang="en-US" i="1" dirty="0">
                <a:cs typeface="Franklin Gothic Medium"/>
              </a:rPr>
              <a:t>J Evolutionary Biology</a:t>
            </a:r>
          </a:p>
          <a:p>
            <a:r>
              <a:rPr lang="en-US" dirty="0">
                <a:cs typeface="Franklin Gothic Medium"/>
              </a:rPr>
              <a:t>Anderson and May 1982. </a:t>
            </a:r>
            <a:r>
              <a:rPr lang="en-US" i="1" dirty="0">
                <a:cs typeface="Franklin Gothic Medium"/>
              </a:rPr>
              <a:t>Parasitology.</a:t>
            </a:r>
          </a:p>
        </p:txBody>
      </p:sp>
      <p:pic>
        <p:nvPicPr>
          <p:cNvPr id="34" name="Graphic 33" descr="Germ with solid fill">
            <a:extLst>
              <a:ext uri="{FF2B5EF4-FFF2-40B4-BE49-F238E27FC236}">
                <a16:creationId xmlns:a16="http://schemas.microsoft.com/office/drawing/2014/main" id="{564ECB5E-5DC9-1543-8AED-8C6E75BC40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58714" y="2906859"/>
            <a:ext cx="342089" cy="342552"/>
          </a:xfrm>
          <a:prstGeom prst="rect">
            <a:avLst/>
          </a:prstGeom>
        </p:spPr>
      </p:pic>
      <p:pic>
        <p:nvPicPr>
          <p:cNvPr id="37" name="Graphic 36" descr="Germ with solid fill">
            <a:extLst>
              <a:ext uri="{FF2B5EF4-FFF2-40B4-BE49-F238E27FC236}">
                <a16:creationId xmlns:a16="http://schemas.microsoft.com/office/drawing/2014/main" id="{3EC3134E-8370-4A48-9A38-965C24B9F7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70117" y="2439221"/>
            <a:ext cx="342089" cy="342552"/>
          </a:xfrm>
          <a:prstGeom prst="rect">
            <a:avLst/>
          </a:prstGeom>
        </p:spPr>
      </p:pic>
      <p:pic>
        <p:nvPicPr>
          <p:cNvPr id="38" name="Graphic 37" descr="Germ with solid fill">
            <a:extLst>
              <a:ext uri="{FF2B5EF4-FFF2-40B4-BE49-F238E27FC236}">
                <a16:creationId xmlns:a16="http://schemas.microsoft.com/office/drawing/2014/main" id="{294E445A-55FF-1F41-BE3B-A178AC1078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76946" y="2501049"/>
            <a:ext cx="342089" cy="342552"/>
          </a:xfrm>
          <a:prstGeom prst="rect">
            <a:avLst/>
          </a:prstGeom>
        </p:spPr>
      </p:pic>
      <p:pic>
        <p:nvPicPr>
          <p:cNvPr id="39" name="Graphic 38" descr="Germ with solid fill">
            <a:extLst>
              <a:ext uri="{FF2B5EF4-FFF2-40B4-BE49-F238E27FC236}">
                <a16:creationId xmlns:a16="http://schemas.microsoft.com/office/drawing/2014/main" id="{5B792491-E2B4-B74E-97F8-BDC3500C98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77038" y="2978580"/>
            <a:ext cx="342089" cy="342552"/>
          </a:xfrm>
          <a:prstGeom prst="rect">
            <a:avLst/>
          </a:prstGeom>
        </p:spPr>
      </p:pic>
      <p:pic>
        <p:nvPicPr>
          <p:cNvPr id="40" name="Graphic 39" descr="Germ with solid fill">
            <a:extLst>
              <a:ext uri="{FF2B5EF4-FFF2-40B4-BE49-F238E27FC236}">
                <a16:creationId xmlns:a16="http://schemas.microsoft.com/office/drawing/2014/main" id="{3F83159E-8012-7143-AE5D-63A7B47B96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86581" y="3174453"/>
            <a:ext cx="342089" cy="342553"/>
          </a:xfrm>
          <a:prstGeom prst="rect">
            <a:avLst/>
          </a:prstGeom>
        </p:spPr>
      </p:pic>
      <p:pic>
        <p:nvPicPr>
          <p:cNvPr id="41" name="Graphic 40" descr="Germ with solid fill">
            <a:extLst>
              <a:ext uri="{FF2B5EF4-FFF2-40B4-BE49-F238E27FC236}">
                <a16:creationId xmlns:a16="http://schemas.microsoft.com/office/drawing/2014/main" id="{4DB1E5FF-69EC-9140-A60E-6B35AC2DD0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59579" y="2721558"/>
            <a:ext cx="342089" cy="342553"/>
          </a:xfrm>
          <a:prstGeom prst="rect">
            <a:avLst/>
          </a:prstGeom>
        </p:spPr>
      </p:pic>
      <p:pic>
        <p:nvPicPr>
          <p:cNvPr id="42" name="Graphic 41" descr="Germ with solid fill">
            <a:extLst>
              <a:ext uri="{FF2B5EF4-FFF2-40B4-BE49-F238E27FC236}">
                <a16:creationId xmlns:a16="http://schemas.microsoft.com/office/drawing/2014/main" id="{D62A789F-9592-CA4D-B3D9-FCFB3E27AC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03985" y="2990714"/>
            <a:ext cx="342089" cy="342553"/>
          </a:xfrm>
          <a:prstGeom prst="rect">
            <a:avLst/>
          </a:prstGeom>
        </p:spPr>
      </p:pic>
      <p:pic>
        <p:nvPicPr>
          <p:cNvPr id="43" name="Graphic 42" descr="Germ with solid fill">
            <a:extLst>
              <a:ext uri="{FF2B5EF4-FFF2-40B4-BE49-F238E27FC236}">
                <a16:creationId xmlns:a16="http://schemas.microsoft.com/office/drawing/2014/main" id="{65C90336-4C45-1D40-A49C-CD8E0C1DDF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03069" y="3349285"/>
            <a:ext cx="342089" cy="34255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06E1AA-5AC4-8339-CC93-5425758D25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0404" y="128875"/>
            <a:ext cx="4098587" cy="1100990"/>
          </a:xfrm>
        </p:spPr>
        <p:txBody>
          <a:bodyPr>
            <a:normAutofit/>
          </a:bodyPr>
          <a:lstStyle/>
          <a:p>
            <a:pPr algn="ctr"/>
            <a:r>
              <a:rPr lang="en-US" sz="3600" i="1" dirty="0">
                <a:latin typeface="Calibri" panose="020F0502020204030204" pitchFamily="34" charset="0"/>
                <a:cs typeface="Calibri" panose="020F0502020204030204" pitchFamily="34" charset="0"/>
              </a:rPr>
              <a:t>Why do pathogens make us sick?</a:t>
            </a:r>
          </a:p>
        </p:txBody>
      </p:sp>
    </p:spTree>
    <p:extLst>
      <p:ext uri="{BB962C8B-B14F-4D97-AF65-F5344CB8AC3E}">
        <p14:creationId xmlns:p14="http://schemas.microsoft.com/office/powerpoint/2010/main" val="25797577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Group 114">
            <a:extLst>
              <a:ext uri="{FF2B5EF4-FFF2-40B4-BE49-F238E27FC236}">
                <a16:creationId xmlns:a16="http://schemas.microsoft.com/office/drawing/2014/main" id="{D84416BC-3C43-FF47-8E76-8A9C5F25ED6B}"/>
              </a:ext>
            </a:extLst>
          </p:cNvPr>
          <p:cNvGrpSpPr/>
          <p:nvPr/>
        </p:nvGrpSpPr>
        <p:grpSpPr>
          <a:xfrm>
            <a:off x="350323" y="1656523"/>
            <a:ext cx="4604301" cy="3206995"/>
            <a:chOff x="427598" y="1755017"/>
            <a:chExt cx="5013429" cy="3347965"/>
          </a:xfrm>
        </p:grpSpPr>
        <p:grpSp>
          <p:nvGrpSpPr>
            <p:cNvPr id="118" name="Group 117">
              <a:extLst>
                <a:ext uri="{FF2B5EF4-FFF2-40B4-BE49-F238E27FC236}">
                  <a16:creationId xmlns:a16="http://schemas.microsoft.com/office/drawing/2014/main" id="{3821264F-A3EB-4B47-B156-89A95535C915}"/>
                </a:ext>
              </a:extLst>
            </p:cNvPr>
            <p:cNvGrpSpPr/>
            <p:nvPr/>
          </p:nvGrpSpPr>
          <p:grpSpPr>
            <a:xfrm>
              <a:off x="427598" y="1755017"/>
              <a:ext cx="5013429" cy="3347965"/>
              <a:chOff x="568280" y="7730391"/>
              <a:chExt cx="3813200" cy="2652380"/>
            </a:xfrm>
          </p:grpSpPr>
          <p:pic>
            <p:nvPicPr>
              <p:cNvPr id="137" name="Picture 6" descr="Gorilla Primate Silhouette Clip art - gorilla png download - 512*512 - Free  Transparent Gorilla png Download. - Clip Art Library">
                <a:extLst>
                  <a:ext uri="{FF2B5EF4-FFF2-40B4-BE49-F238E27FC236}">
                    <a16:creationId xmlns:a16="http://schemas.microsoft.com/office/drawing/2014/main" id="{541ACF21-60A0-F546-9539-0700C242B3F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68280" y="7730391"/>
                <a:ext cx="2652380" cy="26523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36" name="Graphic 135" descr="Germ with solid fill">
                <a:extLst>
                  <a:ext uri="{FF2B5EF4-FFF2-40B4-BE49-F238E27FC236}">
                    <a16:creationId xmlns:a16="http://schemas.microsoft.com/office/drawing/2014/main" id="{27031015-97E6-854A-AFC9-0669AEA412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3589382" y="8615196"/>
                <a:ext cx="273578" cy="273578"/>
              </a:xfrm>
              <a:prstGeom prst="rect">
                <a:avLst/>
              </a:prstGeom>
            </p:spPr>
          </p:pic>
          <p:pic>
            <p:nvPicPr>
              <p:cNvPr id="139" name="Graphic 138" descr="Germ with solid fill">
                <a:extLst>
                  <a:ext uri="{FF2B5EF4-FFF2-40B4-BE49-F238E27FC236}">
                    <a16:creationId xmlns:a16="http://schemas.microsoft.com/office/drawing/2014/main" id="{3732255F-6D80-7146-BF23-49A6B10448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027546" y="8786311"/>
                <a:ext cx="283312" cy="283312"/>
              </a:xfrm>
              <a:prstGeom prst="rect">
                <a:avLst/>
              </a:prstGeom>
            </p:spPr>
          </p:pic>
          <p:grpSp>
            <p:nvGrpSpPr>
              <p:cNvPr id="141" name="Group 140">
                <a:extLst>
                  <a:ext uri="{FF2B5EF4-FFF2-40B4-BE49-F238E27FC236}">
                    <a16:creationId xmlns:a16="http://schemas.microsoft.com/office/drawing/2014/main" id="{8DADC80F-D255-304A-A3ED-76D9BEDEBC45}"/>
                  </a:ext>
                </a:extLst>
              </p:cNvPr>
              <p:cNvGrpSpPr/>
              <p:nvPr/>
            </p:nvGrpSpPr>
            <p:grpSpPr>
              <a:xfrm rot="682692">
                <a:off x="3325191" y="8125224"/>
                <a:ext cx="1056289" cy="1131628"/>
                <a:chOff x="3812638" y="3996572"/>
                <a:chExt cx="1756160" cy="1923837"/>
              </a:xfrm>
            </p:grpSpPr>
            <p:pic>
              <p:nvPicPr>
                <p:cNvPr id="143" name="Graphic 142" descr="Cough outline">
                  <a:extLst>
                    <a:ext uri="{FF2B5EF4-FFF2-40B4-BE49-F238E27FC236}">
                      <a16:creationId xmlns:a16="http://schemas.microsoft.com/office/drawing/2014/main" id="{E164AAB0-3FD4-FE42-87C3-24BAB9495FE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rcRect l="92355" t="70722" r="-1876" b="20241"/>
                <a:stretch/>
              </p:blipFill>
              <p:spPr>
                <a:xfrm rot="20061264">
                  <a:off x="4856037" y="5243899"/>
                  <a:ext cx="712761" cy="676510"/>
                </a:xfrm>
                <a:prstGeom prst="rect">
                  <a:avLst/>
                </a:prstGeom>
              </p:spPr>
            </p:pic>
            <p:pic>
              <p:nvPicPr>
                <p:cNvPr id="144" name="Graphic 143" descr="Cough outline">
                  <a:extLst>
                    <a:ext uri="{FF2B5EF4-FFF2-40B4-BE49-F238E27FC236}">
                      <a16:creationId xmlns:a16="http://schemas.microsoft.com/office/drawing/2014/main" id="{46F7D4E1-3EAF-FA41-9C8C-3430FE26AE5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rcRect l="92355" t="70722" r="-1876" b="20241"/>
                <a:stretch/>
              </p:blipFill>
              <p:spPr>
                <a:xfrm rot="20061264">
                  <a:off x="4756547" y="4631513"/>
                  <a:ext cx="712761" cy="676510"/>
                </a:xfrm>
                <a:prstGeom prst="rect">
                  <a:avLst/>
                </a:prstGeom>
              </p:spPr>
            </p:pic>
            <p:pic>
              <p:nvPicPr>
                <p:cNvPr id="145" name="Graphic 144" descr="Cough outline">
                  <a:extLst>
                    <a:ext uri="{FF2B5EF4-FFF2-40B4-BE49-F238E27FC236}">
                      <a16:creationId xmlns:a16="http://schemas.microsoft.com/office/drawing/2014/main" id="{75023936-670B-DB45-B57F-1ACC9DAE705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rcRect l="92355" t="70722" r="-1876" b="20241"/>
                <a:stretch/>
              </p:blipFill>
              <p:spPr>
                <a:xfrm rot="20061264">
                  <a:off x="4621943" y="3996572"/>
                  <a:ext cx="712761" cy="676510"/>
                </a:xfrm>
                <a:prstGeom prst="rect">
                  <a:avLst/>
                </a:prstGeom>
              </p:spPr>
            </p:pic>
            <p:pic>
              <p:nvPicPr>
                <p:cNvPr id="146" name="Graphic 145" descr="Cough outline">
                  <a:extLst>
                    <a:ext uri="{FF2B5EF4-FFF2-40B4-BE49-F238E27FC236}">
                      <a16:creationId xmlns:a16="http://schemas.microsoft.com/office/drawing/2014/main" id="{EFABE03C-5D1F-9C4C-AD64-94826E12BB5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rcRect l="92355" t="70722" r="-1876" b="20241"/>
                <a:stretch/>
              </p:blipFill>
              <p:spPr>
                <a:xfrm rot="20061264">
                  <a:off x="4221575" y="4363221"/>
                  <a:ext cx="712761" cy="676510"/>
                </a:xfrm>
                <a:prstGeom prst="rect">
                  <a:avLst/>
                </a:prstGeom>
              </p:spPr>
            </p:pic>
            <p:pic>
              <p:nvPicPr>
                <p:cNvPr id="148" name="Graphic 147" descr="Cough outline">
                  <a:extLst>
                    <a:ext uri="{FF2B5EF4-FFF2-40B4-BE49-F238E27FC236}">
                      <a16:creationId xmlns:a16="http://schemas.microsoft.com/office/drawing/2014/main" id="{F3289DAB-89C0-2446-A69D-C23CEC30861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rcRect l="92355" t="70722" r="-1876" b="20241"/>
                <a:stretch/>
              </p:blipFill>
              <p:spPr>
                <a:xfrm rot="20061264">
                  <a:off x="3812638" y="4771896"/>
                  <a:ext cx="712761" cy="676511"/>
                </a:xfrm>
                <a:prstGeom prst="rect">
                  <a:avLst/>
                </a:prstGeom>
              </p:spPr>
            </p:pic>
          </p:grpSp>
        </p:grpSp>
        <p:pic>
          <p:nvPicPr>
            <p:cNvPr id="120" name="Graphic 119" descr="Germ with solid fill">
              <a:extLst>
                <a:ext uri="{FF2B5EF4-FFF2-40B4-BE49-F238E27FC236}">
                  <a16:creationId xmlns:a16="http://schemas.microsoft.com/office/drawing/2014/main" id="{C9DBE40E-578D-854F-BEF6-CE84A1C0946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894625" y="2511154"/>
              <a:ext cx="372486" cy="357610"/>
            </a:xfrm>
            <a:prstGeom prst="rect">
              <a:avLst/>
            </a:prstGeom>
          </p:spPr>
        </p:pic>
        <p:pic>
          <p:nvPicPr>
            <p:cNvPr id="121" name="Graphic 120" descr="Germ with solid fill">
              <a:extLst>
                <a:ext uri="{FF2B5EF4-FFF2-40B4-BE49-F238E27FC236}">
                  <a16:creationId xmlns:a16="http://schemas.microsoft.com/office/drawing/2014/main" id="{2324B131-F8D0-ED4E-A71B-A4A545CFCD6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188659" y="3493904"/>
              <a:ext cx="372486" cy="357610"/>
            </a:xfrm>
            <a:prstGeom prst="rect">
              <a:avLst/>
            </a:prstGeom>
          </p:spPr>
        </p:pic>
      </p:grpSp>
      <p:pic>
        <p:nvPicPr>
          <p:cNvPr id="36" name="Graphic 35" descr="Cough outline">
            <a:extLst>
              <a:ext uri="{FF2B5EF4-FFF2-40B4-BE49-F238E27FC236}">
                <a16:creationId xmlns:a16="http://schemas.microsoft.com/office/drawing/2014/main" id="{DECCDF17-1B70-8044-8E1B-BECA1376C75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92355" t="70722" r="-1876" b="20241"/>
          <a:stretch/>
        </p:blipFill>
        <p:spPr>
          <a:xfrm rot="20743956">
            <a:off x="4054055" y="2811777"/>
            <a:ext cx="517651" cy="481141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CF551200-8247-244A-B1CB-2DAEE584367B}"/>
              </a:ext>
            </a:extLst>
          </p:cNvPr>
          <p:cNvSpPr txBox="1"/>
          <p:nvPr/>
        </p:nvSpPr>
        <p:spPr>
          <a:xfrm>
            <a:off x="8093413" y="6150114"/>
            <a:ext cx="4098587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cs typeface="Franklin Gothic Medium"/>
              </a:rPr>
              <a:t>Alizon</a:t>
            </a:r>
            <a:r>
              <a:rPr lang="en-US" dirty="0">
                <a:cs typeface="Franklin Gothic Medium"/>
              </a:rPr>
              <a:t> et al. 2008. </a:t>
            </a:r>
            <a:r>
              <a:rPr lang="en-US" i="1" dirty="0">
                <a:cs typeface="Franklin Gothic Medium"/>
              </a:rPr>
              <a:t>J Evolutionary Biology</a:t>
            </a:r>
          </a:p>
          <a:p>
            <a:r>
              <a:rPr lang="en-US" dirty="0">
                <a:cs typeface="Franklin Gothic Medium"/>
              </a:rPr>
              <a:t>Anderson and May 1982. </a:t>
            </a:r>
            <a:r>
              <a:rPr lang="en-US" i="1" dirty="0">
                <a:cs typeface="Franklin Gothic Medium"/>
              </a:rPr>
              <a:t>Parasitology.</a:t>
            </a:r>
          </a:p>
        </p:txBody>
      </p:sp>
      <p:pic>
        <p:nvPicPr>
          <p:cNvPr id="34" name="Graphic 33" descr="Germ with solid fill">
            <a:extLst>
              <a:ext uri="{FF2B5EF4-FFF2-40B4-BE49-F238E27FC236}">
                <a16:creationId xmlns:a16="http://schemas.microsoft.com/office/drawing/2014/main" id="{564ECB5E-5DC9-1543-8AED-8C6E75BC40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58714" y="2906859"/>
            <a:ext cx="342089" cy="342552"/>
          </a:xfrm>
          <a:prstGeom prst="rect">
            <a:avLst/>
          </a:prstGeom>
        </p:spPr>
      </p:pic>
      <p:pic>
        <p:nvPicPr>
          <p:cNvPr id="37" name="Graphic 36" descr="Germ with solid fill">
            <a:extLst>
              <a:ext uri="{FF2B5EF4-FFF2-40B4-BE49-F238E27FC236}">
                <a16:creationId xmlns:a16="http://schemas.microsoft.com/office/drawing/2014/main" id="{3EC3134E-8370-4A48-9A38-965C24B9F7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70117" y="2439221"/>
            <a:ext cx="342089" cy="342552"/>
          </a:xfrm>
          <a:prstGeom prst="rect">
            <a:avLst/>
          </a:prstGeom>
        </p:spPr>
      </p:pic>
      <p:pic>
        <p:nvPicPr>
          <p:cNvPr id="38" name="Graphic 37" descr="Germ with solid fill">
            <a:extLst>
              <a:ext uri="{FF2B5EF4-FFF2-40B4-BE49-F238E27FC236}">
                <a16:creationId xmlns:a16="http://schemas.microsoft.com/office/drawing/2014/main" id="{294E445A-55FF-1F41-BE3B-A178AC1078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76946" y="2501049"/>
            <a:ext cx="342089" cy="342552"/>
          </a:xfrm>
          <a:prstGeom prst="rect">
            <a:avLst/>
          </a:prstGeom>
        </p:spPr>
      </p:pic>
      <p:pic>
        <p:nvPicPr>
          <p:cNvPr id="39" name="Graphic 38" descr="Germ with solid fill">
            <a:extLst>
              <a:ext uri="{FF2B5EF4-FFF2-40B4-BE49-F238E27FC236}">
                <a16:creationId xmlns:a16="http://schemas.microsoft.com/office/drawing/2014/main" id="{5B792491-E2B4-B74E-97F8-BDC3500C98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77038" y="2978580"/>
            <a:ext cx="342089" cy="342552"/>
          </a:xfrm>
          <a:prstGeom prst="rect">
            <a:avLst/>
          </a:prstGeom>
        </p:spPr>
      </p:pic>
      <p:pic>
        <p:nvPicPr>
          <p:cNvPr id="40" name="Graphic 39" descr="Germ with solid fill">
            <a:extLst>
              <a:ext uri="{FF2B5EF4-FFF2-40B4-BE49-F238E27FC236}">
                <a16:creationId xmlns:a16="http://schemas.microsoft.com/office/drawing/2014/main" id="{3F83159E-8012-7143-AE5D-63A7B47B96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86581" y="3174453"/>
            <a:ext cx="342089" cy="342553"/>
          </a:xfrm>
          <a:prstGeom prst="rect">
            <a:avLst/>
          </a:prstGeom>
        </p:spPr>
      </p:pic>
      <p:pic>
        <p:nvPicPr>
          <p:cNvPr id="41" name="Graphic 40" descr="Germ with solid fill">
            <a:extLst>
              <a:ext uri="{FF2B5EF4-FFF2-40B4-BE49-F238E27FC236}">
                <a16:creationId xmlns:a16="http://schemas.microsoft.com/office/drawing/2014/main" id="{4DB1E5FF-69EC-9140-A60E-6B35AC2DD0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59579" y="2721558"/>
            <a:ext cx="342089" cy="342553"/>
          </a:xfrm>
          <a:prstGeom prst="rect">
            <a:avLst/>
          </a:prstGeom>
        </p:spPr>
      </p:pic>
      <p:pic>
        <p:nvPicPr>
          <p:cNvPr id="42" name="Graphic 41" descr="Germ with solid fill">
            <a:extLst>
              <a:ext uri="{FF2B5EF4-FFF2-40B4-BE49-F238E27FC236}">
                <a16:creationId xmlns:a16="http://schemas.microsoft.com/office/drawing/2014/main" id="{D62A789F-9592-CA4D-B3D9-FCFB3E27AC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03985" y="2990714"/>
            <a:ext cx="342089" cy="342553"/>
          </a:xfrm>
          <a:prstGeom prst="rect">
            <a:avLst/>
          </a:prstGeom>
        </p:spPr>
      </p:pic>
      <p:pic>
        <p:nvPicPr>
          <p:cNvPr id="43" name="Graphic 42" descr="Germ with solid fill">
            <a:extLst>
              <a:ext uri="{FF2B5EF4-FFF2-40B4-BE49-F238E27FC236}">
                <a16:creationId xmlns:a16="http://schemas.microsoft.com/office/drawing/2014/main" id="{65C90336-4C45-1D40-A49C-CD8E0C1DDF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03069" y="3349285"/>
            <a:ext cx="342089" cy="342553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16B9469A-4911-91FD-0EAB-337B40DBDEDC}"/>
              </a:ext>
            </a:extLst>
          </p:cNvPr>
          <p:cNvGrpSpPr/>
          <p:nvPr/>
        </p:nvGrpSpPr>
        <p:grpSpPr>
          <a:xfrm>
            <a:off x="3519903" y="3161477"/>
            <a:ext cx="914400" cy="914400"/>
            <a:chOff x="65200" y="909486"/>
            <a:chExt cx="914400" cy="914400"/>
          </a:xfrm>
        </p:grpSpPr>
        <p:pic>
          <p:nvPicPr>
            <p:cNvPr id="3" name="Graphic 2" descr="Thermometer outline">
              <a:extLst>
                <a:ext uri="{FF2B5EF4-FFF2-40B4-BE49-F238E27FC236}">
                  <a16:creationId xmlns:a16="http://schemas.microsoft.com/office/drawing/2014/main" id="{9EB03C68-EE94-A0C7-D6CE-277BA2119A7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5200" y="909486"/>
              <a:ext cx="914400" cy="914400"/>
            </a:xfrm>
            <a:prstGeom prst="rect">
              <a:avLst/>
            </a:prstGeom>
          </p:spPr>
        </p:pic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FA70BCB9-8AAE-72DD-C604-3104B71793B5}"/>
                </a:ext>
              </a:extLst>
            </p:cNvPr>
            <p:cNvSpPr/>
            <p:nvPr/>
          </p:nvSpPr>
          <p:spPr>
            <a:xfrm>
              <a:off x="455675" y="1531749"/>
              <a:ext cx="136306" cy="130428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3F9A72B-3226-1798-7C28-1B767E02A078}"/>
                </a:ext>
              </a:extLst>
            </p:cNvPr>
            <p:cNvSpPr/>
            <p:nvPr/>
          </p:nvSpPr>
          <p:spPr>
            <a:xfrm>
              <a:off x="498497" y="1031480"/>
              <a:ext cx="45719" cy="524623"/>
            </a:xfrm>
            <a:prstGeom prst="rect">
              <a:avLst/>
            </a:prstGeom>
            <a:solidFill>
              <a:srgbClr val="C00000"/>
            </a:solidFill>
            <a:ln w="31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ACF09F2-FE0E-CB04-7CE1-DA269F25AF5C}"/>
                  </a:ext>
                </a:extLst>
              </p:cNvPr>
              <p:cNvSpPr txBox="1"/>
              <p:nvPr/>
            </p:nvSpPr>
            <p:spPr>
              <a:xfrm>
                <a:off x="3552976" y="3624567"/>
                <a:ext cx="165105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𝜷</m:t>
                      </m:r>
                    </m:oMath>
                  </m:oMathPara>
                </a14:m>
                <a:endParaRPr lang="en-US" sz="2200" b="1" dirty="0">
                  <a:solidFill>
                    <a:srgbClr val="C00000"/>
                  </a:solidFill>
                  <a:latin typeface="Arial" panose="020B0604020202020204" pitchFamily="34" charset="0"/>
                  <a:ea typeface="Cambria Math" panose="02040503050406030204" pitchFamily="18" charset="0"/>
                </a:endParaRPr>
              </a:p>
              <a:p>
                <a:pPr algn="ctr"/>
                <a:r>
                  <a:rPr lang="en-US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transmission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ACF09F2-FE0E-CB04-7CE1-DA269F25AF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2976" y="3624567"/>
                <a:ext cx="1651050" cy="707886"/>
              </a:xfrm>
              <a:prstGeom prst="rect">
                <a:avLst/>
              </a:prstGeom>
              <a:blipFill>
                <a:blip r:embed="rId10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itle 1">
            <a:extLst>
              <a:ext uri="{FF2B5EF4-FFF2-40B4-BE49-F238E27FC236}">
                <a16:creationId xmlns:a16="http://schemas.microsoft.com/office/drawing/2014/main" id="{2E16069A-4F57-34EE-1B5A-EE6C1EC86F69}"/>
              </a:ext>
            </a:extLst>
          </p:cNvPr>
          <p:cNvSpPr txBox="1">
            <a:spLocks/>
          </p:cNvSpPr>
          <p:nvPr/>
        </p:nvSpPr>
        <p:spPr>
          <a:xfrm>
            <a:off x="336558" y="339087"/>
            <a:ext cx="4882093" cy="110099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>
                <a:latin typeface="+mn-lt"/>
              </a:rPr>
              <a:t>A virus will evolve to </a:t>
            </a:r>
            <a:r>
              <a:rPr lang="en-US" sz="3000" b="1" dirty="0">
                <a:solidFill>
                  <a:srgbClr val="C00000"/>
                </a:solidFill>
                <a:latin typeface="+mn-lt"/>
              </a:rPr>
              <a:t>maximize</a:t>
            </a:r>
            <a:r>
              <a:rPr lang="en-US" sz="3000" dirty="0">
                <a:latin typeface="+mn-lt"/>
              </a:rPr>
              <a:t> its capacity for </a:t>
            </a:r>
            <a:r>
              <a:rPr lang="en-US" sz="3000" b="1" dirty="0">
                <a:solidFill>
                  <a:srgbClr val="C00000"/>
                </a:solidFill>
                <a:latin typeface="+mn-lt"/>
              </a:rPr>
              <a:t>between-host infections</a:t>
            </a:r>
            <a:r>
              <a:rPr lang="en-US" sz="3000" dirty="0">
                <a:latin typeface="+mn-lt"/>
              </a:rPr>
              <a:t> (R</a:t>
            </a:r>
            <a:r>
              <a:rPr lang="en-US" sz="3000" baseline="-25000" dirty="0">
                <a:latin typeface="+mn-lt"/>
              </a:rPr>
              <a:t>0</a:t>
            </a:r>
            <a:r>
              <a:rPr lang="en-US" sz="3000" dirty="0">
                <a:latin typeface="+mn-lt"/>
              </a:rPr>
              <a:t>).</a:t>
            </a:r>
            <a:endParaRPr lang="en-US" sz="3000" i="1" dirty="0">
              <a:latin typeface="+mn-lt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5001581-4B9C-1D34-92B5-7B5268C1AD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0404" y="128875"/>
            <a:ext cx="4098587" cy="1100990"/>
          </a:xfrm>
        </p:spPr>
        <p:txBody>
          <a:bodyPr>
            <a:normAutofit/>
          </a:bodyPr>
          <a:lstStyle/>
          <a:p>
            <a:pPr algn="ctr"/>
            <a:r>
              <a:rPr lang="en-US" sz="3600" i="1" dirty="0">
                <a:latin typeface="Calibri" panose="020F0502020204030204" pitchFamily="34" charset="0"/>
                <a:cs typeface="Calibri" panose="020F0502020204030204" pitchFamily="34" charset="0"/>
              </a:rPr>
              <a:t>Why do pathogens make us sick?</a:t>
            </a:r>
          </a:p>
        </p:txBody>
      </p:sp>
    </p:spTree>
    <p:extLst>
      <p:ext uri="{BB962C8B-B14F-4D97-AF65-F5344CB8AC3E}">
        <p14:creationId xmlns:p14="http://schemas.microsoft.com/office/powerpoint/2010/main" val="9649206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Group 114">
            <a:extLst>
              <a:ext uri="{FF2B5EF4-FFF2-40B4-BE49-F238E27FC236}">
                <a16:creationId xmlns:a16="http://schemas.microsoft.com/office/drawing/2014/main" id="{D84416BC-3C43-FF47-8E76-8A9C5F25ED6B}"/>
              </a:ext>
            </a:extLst>
          </p:cNvPr>
          <p:cNvGrpSpPr/>
          <p:nvPr/>
        </p:nvGrpSpPr>
        <p:grpSpPr>
          <a:xfrm>
            <a:off x="350323" y="1656523"/>
            <a:ext cx="4604301" cy="3206995"/>
            <a:chOff x="427598" y="1755017"/>
            <a:chExt cx="5013429" cy="3347965"/>
          </a:xfrm>
        </p:grpSpPr>
        <p:grpSp>
          <p:nvGrpSpPr>
            <p:cNvPr id="118" name="Group 117">
              <a:extLst>
                <a:ext uri="{FF2B5EF4-FFF2-40B4-BE49-F238E27FC236}">
                  <a16:creationId xmlns:a16="http://schemas.microsoft.com/office/drawing/2014/main" id="{3821264F-A3EB-4B47-B156-89A95535C915}"/>
                </a:ext>
              </a:extLst>
            </p:cNvPr>
            <p:cNvGrpSpPr/>
            <p:nvPr/>
          </p:nvGrpSpPr>
          <p:grpSpPr>
            <a:xfrm>
              <a:off x="427598" y="1755017"/>
              <a:ext cx="5013429" cy="3347965"/>
              <a:chOff x="568280" y="7730391"/>
              <a:chExt cx="3813200" cy="2652380"/>
            </a:xfrm>
          </p:grpSpPr>
          <p:pic>
            <p:nvPicPr>
              <p:cNvPr id="137" name="Picture 6" descr="Gorilla Primate Silhouette Clip art - gorilla png download - 512*512 - Free  Transparent Gorilla png Download. - Clip Art Library">
                <a:extLst>
                  <a:ext uri="{FF2B5EF4-FFF2-40B4-BE49-F238E27FC236}">
                    <a16:creationId xmlns:a16="http://schemas.microsoft.com/office/drawing/2014/main" id="{541ACF21-60A0-F546-9539-0700C242B3F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68280" y="7730391"/>
                <a:ext cx="2652380" cy="26523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36" name="Graphic 135" descr="Germ with solid fill">
                <a:extLst>
                  <a:ext uri="{FF2B5EF4-FFF2-40B4-BE49-F238E27FC236}">
                    <a16:creationId xmlns:a16="http://schemas.microsoft.com/office/drawing/2014/main" id="{27031015-97E6-854A-AFC9-0669AEA412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3589382" y="8615196"/>
                <a:ext cx="273578" cy="273578"/>
              </a:xfrm>
              <a:prstGeom prst="rect">
                <a:avLst/>
              </a:prstGeom>
            </p:spPr>
          </p:pic>
          <p:pic>
            <p:nvPicPr>
              <p:cNvPr id="139" name="Graphic 138" descr="Germ with solid fill">
                <a:extLst>
                  <a:ext uri="{FF2B5EF4-FFF2-40B4-BE49-F238E27FC236}">
                    <a16:creationId xmlns:a16="http://schemas.microsoft.com/office/drawing/2014/main" id="{3732255F-6D80-7146-BF23-49A6B10448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027546" y="8786311"/>
                <a:ext cx="283312" cy="283312"/>
              </a:xfrm>
              <a:prstGeom prst="rect">
                <a:avLst/>
              </a:prstGeom>
            </p:spPr>
          </p:pic>
          <p:grpSp>
            <p:nvGrpSpPr>
              <p:cNvPr id="141" name="Group 140">
                <a:extLst>
                  <a:ext uri="{FF2B5EF4-FFF2-40B4-BE49-F238E27FC236}">
                    <a16:creationId xmlns:a16="http://schemas.microsoft.com/office/drawing/2014/main" id="{8DADC80F-D255-304A-A3ED-76D9BEDEBC45}"/>
                  </a:ext>
                </a:extLst>
              </p:cNvPr>
              <p:cNvGrpSpPr/>
              <p:nvPr/>
            </p:nvGrpSpPr>
            <p:grpSpPr>
              <a:xfrm rot="682692">
                <a:off x="3325191" y="8125224"/>
                <a:ext cx="1056289" cy="1131628"/>
                <a:chOff x="3812638" y="3996572"/>
                <a:chExt cx="1756160" cy="1923837"/>
              </a:xfrm>
            </p:grpSpPr>
            <p:pic>
              <p:nvPicPr>
                <p:cNvPr id="143" name="Graphic 142" descr="Cough outline">
                  <a:extLst>
                    <a:ext uri="{FF2B5EF4-FFF2-40B4-BE49-F238E27FC236}">
                      <a16:creationId xmlns:a16="http://schemas.microsoft.com/office/drawing/2014/main" id="{E164AAB0-3FD4-FE42-87C3-24BAB9495FE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rcRect l="92355" t="70722" r="-1876" b="20241"/>
                <a:stretch/>
              </p:blipFill>
              <p:spPr>
                <a:xfrm rot="20061264">
                  <a:off x="4856037" y="5243899"/>
                  <a:ext cx="712761" cy="676510"/>
                </a:xfrm>
                <a:prstGeom prst="rect">
                  <a:avLst/>
                </a:prstGeom>
              </p:spPr>
            </p:pic>
            <p:pic>
              <p:nvPicPr>
                <p:cNvPr id="144" name="Graphic 143" descr="Cough outline">
                  <a:extLst>
                    <a:ext uri="{FF2B5EF4-FFF2-40B4-BE49-F238E27FC236}">
                      <a16:creationId xmlns:a16="http://schemas.microsoft.com/office/drawing/2014/main" id="{46F7D4E1-3EAF-FA41-9C8C-3430FE26AE5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rcRect l="92355" t="70722" r="-1876" b="20241"/>
                <a:stretch/>
              </p:blipFill>
              <p:spPr>
                <a:xfrm rot="20061264">
                  <a:off x="4756547" y="4631513"/>
                  <a:ext cx="712761" cy="676510"/>
                </a:xfrm>
                <a:prstGeom prst="rect">
                  <a:avLst/>
                </a:prstGeom>
              </p:spPr>
            </p:pic>
            <p:pic>
              <p:nvPicPr>
                <p:cNvPr id="145" name="Graphic 144" descr="Cough outline">
                  <a:extLst>
                    <a:ext uri="{FF2B5EF4-FFF2-40B4-BE49-F238E27FC236}">
                      <a16:creationId xmlns:a16="http://schemas.microsoft.com/office/drawing/2014/main" id="{75023936-670B-DB45-B57F-1ACC9DAE705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rcRect l="92355" t="70722" r="-1876" b="20241"/>
                <a:stretch/>
              </p:blipFill>
              <p:spPr>
                <a:xfrm rot="20061264">
                  <a:off x="4621943" y="3996572"/>
                  <a:ext cx="712761" cy="676510"/>
                </a:xfrm>
                <a:prstGeom prst="rect">
                  <a:avLst/>
                </a:prstGeom>
              </p:spPr>
            </p:pic>
            <p:pic>
              <p:nvPicPr>
                <p:cNvPr id="146" name="Graphic 145" descr="Cough outline">
                  <a:extLst>
                    <a:ext uri="{FF2B5EF4-FFF2-40B4-BE49-F238E27FC236}">
                      <a16:creationId xmlns:a16="http://schemas.microsoft.com/office/drawing/2014/main" id="{EFABE03C-5D1F-9C4C-AD64-94826E12BB5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rcRect l="92355" t="70722" r="-1876" b="20241"/>
                <a:stretch/>
              </p:blipFill>
              <p:spPr>
                <a:xfrm rot="20061264">
                  <a:off x="4221575" y="4363221"/>
                  <a:ext cx="712761" cy="676510"/>
                </a:xfrm>
                <a:prstGeom prst="rect">
                  <a:avLst/>
                </a:prstGeom>
              </p:spPr>
            </p:pic>
            <p:pic>
              <p:nvPicPr>
                <p:cNvPr id="148" name="Graphic 147" descr="Cough outline">
                  <a:extLst>
                    <a:ext uri="{FF2B5EF4-FFF2-40B4-BE49-F238E27FC236}">
                      <a16:creationId xmlns:a16="http://schemas.microsoft.com/office/drawing/2014/main" id="{F3289DAB-89C0-2446-A69D-C23CEC30861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rcRect l="92355" t="70722" r="-1876" b="20241"/>
                <a:stretch/>
              </p:blipFill>
              <p:spPr>
                <a:xfrm rot="20061264">
                  <a:off x="3812638" y="4771896"/>
                  <a:ext cx="712761" cy="676511"/>
                </a:xfrm>
                <a:prstGeom prst="rect">
                  <a:avLst/>
                </a:prstGeom>
              </p:spPr>
            </p:pic>
          </p:grpSp>
        </p:grpSp>
        <p:pic>
          <p:nvPicPr>
            <p:cNvPr id="120" name="Graphic 119" descr="Germ with solid fill">
              <a:extLst>
                <a:ext uri="{FF2B5EF4-FFF2-40B4-BE49-F238E27FC236}">
                  <a16:creationId xmlns:a16="http://schemas.microsoft.com/office/drawing/2014/main" id="{C9DBE40E-578D-854F-BEF6-CE84A1C0946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894625" y="2511154"/>
              <a:ext cx="372486" cy="357610"/>
            </a:xfrm>
            <a:prstGeom prst="rect">
              <a:avLst/>
            </a:prstGeom>
          </p:spPr>
        </p:pic>
        <p:pic>
          <p:nvPicPr>
            <p:cNvPr id="121" name="Graphic 120" descr="Germ with solid fill">
              <a:extLst>
                <a:ext uri="{FF2B5EF4-FFF2-40B4-BE49-F238E27FC236}">
                  <a16:creationId xmlns:a16="http://schemas.microsoft.com/office/drawing/2014/main" id="{2324B131-F8D0-ED4E-A71B-A4A545CFCD6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188659" y="3493904"/>
              <a:ext cx="372486" cy="357610"/>
            </a:xfrm>
            <a:prstGeom prst="rect">
              <a:avLst/>
            </a:prstGeom>
          </p:spPr>
        </p:pic>
      </p:grpSp>
      <p:pic>
        <p:nvPicPr>
          <p:cNvPr id="36" name="Graphic 35" descr="Cough outline">
            <a:extLst>
              <a:ext uri="{FF2B5EF4-FFF2-40B4-BE49-F238E27FC236}">
                <a16:creationId xmlns:a16="http://schemas.microsoft.com/office/drawing/2014/main" id="{DECCDF17-1B70-8044-8E1B-BECA1376C75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92355" t="70722" r="-1876" b="20241"/>
          <a:stretch/>
        </p:blipFill>
        <p:spPr>
          <a:xfrm rot="20743956">
            <a:off x="4054055" y="2811777"/>
            <a:ext cx="517651" cy="481141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CF551200-8247-244A-B1CB-2DAEE584367B}"/>
              </a:ext>
            </a:extLst>
          </p:cNvPr>
          <p:cNvSpPr txBox="1"/>
          <p:nvPr/>
        </p:nvSpPr>
        <p:spPr>
          <a:xfrm>
            <a:off x="8093413" y="6150114"/>
            <a:ext cx="4098587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cs typeface="Franklin Gothic Medium"/>
              </a:rPr>
              <a:t>Alizon</a:t>
            </a:r>
            <a:r>
              <a:rPr lang="en-US" dirty="0">
                <a:cs typeface="Franklin Gothic Medium"/>
              </a:rPr>
              <a:t> et al. 2008. </a:t>
            </a:r>
            <a:r>
              <a:rPr lang="en-US" i="1" dirty="0">
                <a:cs typeface="Franklin Gothic Medium"/>
              </a:rPr>
              <a:t>J Evolutionary Biology</a:t>
            </a:r>
          </a:p>
          <a:p>
            <a:r>
              <a:rPr lang="en-US" dirty="0">
                <a:cs typeface="Franklin Gothic Medium"/>
              </a:rPr>
              <a:t>Anderson and May 1982. </a:t>
            </a:r>
            <a:r>
              <a:rPr lang="en-US" i="1" dirty="0">
                <a:cs typeface="Franklin Gothic Medium"/>
              </a:rPr>
              <a:t>Parasitology.</a:t>
            </a:r>
          </a:p>
        </p:txBody>
      </p:sp>
      <p:pic>
        <p:nvPicPr>
          <p:cNvPr id="34" name="Graphic 33" descr="Germ with solid fill">
            <a:extLst>
              <a:ext uri="{FF2B5EF4-FFF2-40B4-BE49-F238E27FC236}">
                <a16:creationId xmlns:a16="http://schemas.microsoft.com/office/drawing/2014/main" id="{564ECB5E-5DC9-1543-8AED-8C6E75BC40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58714" y="2906859"/>
            <a:ext cx="342089" cy="342552"/>
          </a:xfrm>
          <a:prstGeom prst="rect">
            <a:avLst/>
          </a:prstGeom>
        </p:spPr>
      </p:pic>
      <p:pic>
        <p:nvPicPr>
          <p:cNvPr id="37" name="Graphic 36" descr="Germ with solid fill">
            <a:extLst>
              <a:ext uri="{FF2B5EF4-FFF2-40B4-BE49-F238E27FC236}">
                <a16:creationId xmlns:a16="http://schemas.microsoft.com/office/drawing/2014/main" id="{3EC3134E-8370-4A48-9A38-965C24B9F7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70117" y="2439221"/>
            <a:ext cx="342089" cy="342552"/>
          </a:xfrm>
          <a:prstGeom prst="rect">
            <a:avLst/>
          </a:prstGeom>
        </p:spPr>
      </p:pic>
      <p:pic>
        <p:nvPicPr>
          <p:cNvPr id="38" name="Graphic 37" descr="Germ with solid fill">
            <a:extLst>
              <a:ext uri="{FF2B5EF4-FFF2-40B4-BE49-F238E27FC236}">
                <a16:creationId xmlns:a16="http://schemas.microsoft.com/office/drawing/2014/main" id="{294E445A-55FF-1F41-BE3B-A178AC1078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76946" y="2501049"/>
            <a:ext cx="342089" cy="342552"/>
          </a:xfrm>
          <a:prstGeom prst="rect">
            <a:avLst/>
          </a:prstGeom>
        </p:spPr>
      </p:pic>
      <p:pic>
        <p:nvPicPr>
          <p:cNvPr id="39" name="Graphic 38" descr="Germ with solid fill">
            <a:extLst>
              <a:ext uri="{FF2B5EF4-FFF2-40B4-BE49-F238E27FC236}">
                <a16:creationId xmlns:a16="http://schemas.microsoft.com/office/drawing/2014/main" id="{5B792491-E2B4-B74E-97F8-BDC3500C98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77038" y="2978580"/>
            <a:ext cx="342089" cy="342552"/>
          </a:xfrm>
          <a:prstGeom prst="rect">
            <a:avLst/>
          </a:prstGeom>
        </p:spPr>
      </p:pic>
      <p:pic>
        <p:nvPicPr>
          <p:cNvPr id="40" name="Graphic 39" descr="Germ with solid fill">
            <a:extLst>
              <a:ext uri="{FF2B5EF4-FFF2-40B4-BE49-F238E27FC236}">
                <a16:creationId xmlns:a16="http://schemas.microsoft.com/office/drawing/2014/main" id="{3F83159E-8012-7143-AE5D-63A7B47B96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86581" y="3174453"/>
            <a:ext cx="342089" cy="342553"/>
          </a:xfrm>
          <a:prstGeom prst="rect">
            <a:avLst/>
          </a:prstGeom>
        </p:spPr>
      </p:pic>
      <p:pic>
        <p:nvPicPr>
          <p:cNvPr id="41" name="Graphic 40" descr="Germ with solid fill">
            <a:extLst>
              <a:ext uri="{FF2B5EF4-FFF2-40B4-BE49-F238E27FC236}">
                <a16:creationId xmlns:a16="http://schemas.microsoft.com/office/drawing/2014/main" id="{4DB1E5FF-69EC-9140-A60E-6B35AC2DD0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59579" y="2721558"/>
            <a:ext cx="342089" cy="342553"/>
          </a:xfrm>
          <a:prstGeom prst="rect">
            <a:avLst/>
          </a:prstGeom>
        </p:spPr>
      </p:pic>
      <p:pic>
        <p:nvPicPr>
          <p:cNvPr id="42" name="Graphic 41" descr="Germ with solid fill">
            <a:extLst>
              <a:ext uri="{FF2B5EF4-FFF2-40B4-BE49-F238E27FC236}">
                <a16:creationId xmlns:a16="http://schemas.microsoft.com/office/drawing/2014/main" id="{D62A789F-9592-CA4D-B3D9-FCFB3E27AC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03985" y="2990714"/>
            <a:ext cx="342089" cy="342553"/>
          </a:xfrm>
          <a:prstGeom prst="rect">
            <a:avLst/>
          </a:prstGeom>
        </p:spPr>
      </p:pic>
      <p:pic>
        <p:nvPicPr>
          <p:cNvPr id="43" name="Graphic 42" descr="Germ with solid fill">
            <a:extLst>
              <a:ext uri="{FF2B5EF4-FFF2-40B4-BE49-F238E27FC236}">
                <a16:creationId xmlns:a16="http://schemas.microsoft.com/office/drawing/2014/main" id="{65C90336-4C45-1D40-A49C-CD8E0C1DDF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03069" y="3349285"/>
            <a:ext cx="342089" cy="342553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16B9469A-4911-91FD-0EAB-337B40DBDEDC}"/>
              </a:ext>
            </a:extLst>
          </p:cNvPr>
          <p:cNvGrpSpPr/>
          <p:nvPr/>
        </p:nvGrpSpPr>
        <p:grpSpPr>
          <a:xfrm>
            <a:off x="3519903" y="3161477"/>
            <a:ext cx="914400" cy="914400"/>
            <a:chOff x="65200" y="909486"/>
            <a:chExt cx="914400" cy="914400"/>
          </a:xfrm>
        </p:grpSpPr>
        <p:pic>
          <p:nvPicPr>
            <p:cNvPr id="3" name="Graphic 2" descr="Thermometer outline">
              <a:extLst>
                <a:ext uri="{FF2B5EF4-FFF2-40B4-BE49-F238E27FC236}">
                  <a16:creationId xmlns:a16="http://schemas.microsoft.com/office/drawing/2014/main" id="{9EB03C68-EE94-A0C7-D6CE-277BA2119A7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5200" y="909486"/>
              <a:ext cx="914400" cy="914400"/>
            </a:xfrm>
            <a:prstGeom prst="rect">
              <a:avLst/>
            </a:prstGeom>
          </p:spPr>
        </p:pic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FA70BCB9-8AAE-72DD-C604-3104B71793B5}"/>
                </a:ext>
              </a:extLst>
            </p:cNvPr>
            <p:cNvSpPr/>
            <p:nvPr/>
          </p:nvSpPr>
          <p:spPr>
            <a:xfrm>
              <a:off x="455675" y="1531749"/>
              <a:ext cx="136306" cy="130428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3F9A72B-3226-1798-7C28-1B767E02A078}"/>
                </a:ext>
              </a:extLst>
            </p:cNvPr>
            <p:cNvSpPr/>
            <p:nvPr/>
          </p:nvSpPr>
          <p:spPr>
            <a:xfrm>
              <a:off x="498497" y="1031480"/>
              <a:ext cx="45719" cy="524623"/>
            </a:xfrm>
            <a:prstGeom prst="rect">
              <a:avLst/>
            </a:prstGeom>
            <a:solidFill>
              <a:srgbClr val="C00000"/>
            </a:solidFill>
            <a:ln w="31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ACF09F2-FE0E-CB04-7CE1-DA269F25AF5C}"/>
                  </a:ext>
                </a:extLst>
              </p:cNvPr>
              <p:cNvSpPr txBox="1"/>
              <p:nvPr/>
            </p:nvSpPr>
            <p:spPr>
              <a:xfrm>
                <a:off x="3552976" y="3624567"/>
                <a:ext cx="165105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𝜷</m:t>
                      </m:r>
                    </m:oMath>
                  </m:oMathPara>
                </a14:m>
                <a:endParaRPr lang="en-US" sz="2200" b="1" dirty="0">
                  <a:solidFill>
                    <a:srgbClr val="C00000"/>
                  </a:solidFill>
                  <a:latin typeface="Arial" panose="020B0604020202020204" pitchFamily="34" charset="0"/>
                  <a:ea typeface="Cambria Math" panose="02040503050406030204" pitchFamily="18" charset="0"/>
                </a:endParaRPr>
              </a:p>
              <a:p>
                <a:pPr algn="ctr"/>
                <a:r>
                  <a:rPr lang="en-US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transmission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ACF09F2-FE0E-CB04-7CE1-DA269F25AF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2976" y="3624567"/>
                <a:ext cx="1651050" cy="707886"/>
              </a:xfrm>
              <a:prstGeom prst="rect">
                <a:avLst/>
              </a:prstGeom>
              <a:blipFill>
                <a:blip r:embed="rId10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itle 1">
            <a:extLst>
              <a:ext uri="{FF2B5EF4-FFF2-40B4-BE49-F238E27FC236}">
                <a16:creationId xmlns:a16="http://schemas.microsoft.com/office/drawing/2014/main" id="{2E16069A-4F57-34EE-1B5A-EE6C1EC86F69}"/>
              </a:ext>
            </a:extLst>
          </p:cNvPr>
          <p:cNvSpPr txBox="1">
            <a:spLocks/>
          </p:cNvSpPr>
          <p:nvPr/>
        </p:nvSpPr>
        <p:spPr>
          <a:xfrm>
            <a:off x="336558" y="339087"/>
            <a:ext cx="4882093" cy="110099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>
                <a:latin typeface="+mn-lt"/>
              </a:rPr>
              <a:t>A virus will evolve to </a:t>
            </a:r>
            <a:r>
              <a:rPr lang="en-US" sz="3000" b="1" dirty="0">
                <a:solidFill>
                  <a:srgbClr val="C00000"/>
                </a:solidFill>
                <a:latin typeface="+mn-lt"/>
              </a:rPr>
              <a:t>maximize</a:t>
            </a:r>
            <a:r>
              <a:rPr lang="en-US" sz="3000" dirty="0">
                <a:latin typeface="+mn-lt"/>
              </a:rPr>
              <a:t> its capacity for </a:t>
            </a:r>
            <a:r>
              <a:rPr lang="en-US" sz="3000" b="1" dirty="0">
                <a:solidFill>
                  <a:srgbClr val="C00000"/>
                </a:solidFill>
                <a:latin typeface="+mn-lt"/>
              </a:rPr>
              <a:t>between-host infections</a:t>
            </a:r>
            <a:r>
              <a:rPr lang="en-US" sz="3000" dirty="0">
                <a:latin typeface="+mn-lt"/>
              </a:rPr>
              <a:t> (R</a:t>
            </a:r>
            <a:r>
              <a:rPr lang="en-US" sz="3000" baseline="-25000" dirty="0">
                <a:latin typeface="+mn-lt"/>
              </a:rPr>
              <a:t>0</a:t>
            </a:r>
            <a:r>
              <a:rPr lang="en-US" sz="3000" dirty="0">
                <a:latin typeface="+mn-lt"/>
              </a:rPr>
              <a:t>).</a:t>
            </a:r>
            <a:endParaRPr lang="en-US" sz="3000" i="1" dirty="0">
              <a:latin typeface="+mn-lt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5001581-4B9C-1D34-92B5-7B5268C1AD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0404" y="128875"/>
            <a:ext cx="4098587" cy="1100990"/>
          </a:xfrm>
        </p:spPr>
        <p:txBody>
          <a:bodyPr>
            <a:normAutofit/>
          </a:bodyPr>
          <a:lstStyle/>
          <a:p>
            <a:pPr algn="ctr"/>
            <a:r>
              <a:rPr lang="en-US" sz="3600" i="1" dirty="0">
                <a:latin typeface="Calibri" panose="020F0502020204030204" pitchFamily="34" charset="0"/>
                <a:cs typeface="Calibri" panose="020F0502020204030204" pitchFamily="34" charset="0"/>
              </a:rPr>
              <a:t>Why do pathogens make us sick?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32404D-AE69-ADC6-8AF7-53EBEAFCF0AA}"/>
              </a:ext>
            </a:extLst>
          </p:cNvPr>
          <p:cNvSpPr txBox="1"/>
          <p:nvPr/>
        </p:nvSpPr>
        <p:spPr>
          <a:xfrm>
            <a:off x="336559" y="4946781"/>
            <a:ext cx="546299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0" dirty="0"/>
              <a:t>Mechanisms that promote </a:t>
            </a:r>
            <a:r>
              <a:rPr lang="en-US" sz="3000" b="1" dirty="0">
                <a:solidFill>
                  <a:srgbClr val="C00000"/>
                </a:solidFill>
              </a:rPr>
              <a:t>transmission</a:t>
            </a:r>
            <a:r>
              <a:rPr lang="en-US" sz="3000" dirty="0"/>
              <a:t> may also enhance </a:t>
            </a:r>
            <a:r>
              <a:rPr lang="en-US" sz="3000" b="1" dirty="0">
                <a:solidFill>
                  <a:srgbClr val="C00000"/>
                </a:solidFill>
              </a:rPr>
              <a:t>virulence</a:t>
            </a:r>
            <a:r>
              <a:rPr lang="en-US" sz="3000" dirty="0"/>
              <a:t> to the host.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39DE68B-FA8C-732E-F0E3-67C07142CE3F}"/>
              </a:ext>
            </a:extLst>
          </p:cNvPr>
          <p:cNvGrpSpPr/>
          <p:nvPr/>
        </p:nvGrpSpPr>
        <p:grpSpPr>
          <a:xfrm>
            <a:off x="1254674" y="1808974"/>
            <a:ext cx="914400" cy="914400"/>
            <a:chOff x="65200" y="909486"/>
            <a:chExt cx="914400" cy="914400"/>
          </a:xfrm>
        </p:grpSpPr>
        <p:pic>
          <p:nvPicPr>
            <p:cNvPr id="11" name="Graphic 10" descr="Thermometer outline">
              <a:extLst>
                <a:ext uri="{FF2B5EF4-FFF2-40B4-BE49-F238E27FC236}">
                  <a16:creationId xmlns:a16="http://schemas.microsoft.com/office/drawing/2014/main" id="{392F3CBD-4466-6154-DC12-7923C1B32D7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5200" y="909486"/>
              <a:ext cx="914400" cy="914400"/>
            </a:xfrm>
            <a:prstGeom prst="rect">
              <a:avLst/>
            </a:prstGeom>
          </p:spPr>
        </p:pic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6A0B212D-A6B9-F9F8-589F-4E3B366133CF}"/>
                </a:ext>
              </a:extLst>
            </p:cNvPr>
            <p:cNvSpPr/>
            <p:nvPr/>
          </p:nvSpPr>
          <p:spPr>
            <a:xfrm>
              <a:off x="455675" y="1531749"/>
              <a:ext cx="136306" cy="130428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7C9E38F-2C27-3FE1-F4A7-9135F93D7870}"/>
                </a:ext>
              </a:extLst>
            </p:cNvPr>
            <p:cNvSpPr/>
            <p:nvPr/>
          </p:nvSpPr>
          <p:spPr>
            <a:xfrm flipH="1">
              <a:off x="508737" y="1047768"/>
              <a:ext cx="45719" cy="533250"/>
            </a:xfrm>
            <a:prstGeom prst="rect">
              <a:avLst/>
            </a:prstGeom>
            <a:solidFill>
              <a:srgbClr val="C00000"/>
            </a:solidFill>
            <a:ln w="31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79FB2C2-0915-0E97-021D-EA8AE374F17C}"/>
                  </a:ext>
                </a:extLst>
              </p:cNvPr>
              <p:cNvSpPr txBox="1"/>
              <p:nvPr/>
            </p:nvSpPr>
            <p:spPr>
              <a:xfrm>
                <a:off x="163473" y="1737393"/>
                <a:ext cx="165105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2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𝜶</m:t>
                      </m:r>
                    </m:oMath>
                  </m:oMathPara>
                </a14:m>
                <a:endParaRPr lang="en-US" sz="2200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/>
                <a:r>
                  <a:rPr lang="en-US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virulence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79FB2C2-0915-0E97-021D-EA8AE374F1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473" y="1737393"/>
                <a:ext cx="1651050" cy="707886"/>
              </a:xfrm>
              <a:prstGeom prst="rect">
                <a:avLst/>
              </a:prstGeom>
              <a:blipFill>
                <a:blip r:embed="rId11"/>
                <a:stretch>
                  <a:fillRect b="-122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347258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Group 114">
            <a:extLst>
              <a:ext uri="{FF2B5EF4-FFF2-40B4-BE49-F238E27FC236}">
                <a16:creationId xmlns:a16="http://schemas.microsoft.com/office/drawing/2014/main" id="{D84416BC-3C43-FF47-8E76-8A9C5F25ED6B}"/>
              </a:ext>
            </a:extLst>
          </p:cNvPr>
          <p:cNvGrpSpPr/>
          <p:nvPr/>
        </p:nvGrpSpPr>
        <p:grpSpPr>
          <a:xfrm>
            <a:off x="350323" y="1656523"/>
            <a:ext cx="4604301" cy="3206995"/>
            <a:chOff x="427598" y="1755017"/>
            <a:chExt cx="5013429" cy="3347965"/>
          </a:xfrm>
        </p:grpSpPr>
        <p:grpSp>
          <p:nvGrpSpPr>
            <p:cNvPr id="118" name="Group 117">
              <a:extLst>
                <a:ext uri="{FF2B5EF4-FFF2-40B4-BE49-F238E27FC236}">
                  <a16:creationId xmlns:a16="http://schemas.microsoft.com/office/drawing/2014/main" id="{3821264F-A3EB-4B47-B156-89A95535C915}"/>
                </a:ext>
              </a:extLst>
            </p:cNvPr>
            <p:cNvGrpSpPr/>
            <p:nvPr/>
          </p:nvGrpSpPr>
          <p:grpSpPr>
            <a:xfrm>
              <a:off x="427598" y="1755017"/>
              <a:ext cx="5013429" cy="3347965"/>
              <a:chOff x="568280" y="7730391"/>
              <a:chExt cx="3813200" cy="2652380"/>
            </a:xfrm>
          </p:grpSpPr>
          <p:pic>
            <p:nvPicPr>
              <p:cNvPr id="137" name="Picture 6" descr="Gorilla Primate Silhouette Clip art - gorilla png download - 512*512 - Free  Transparent Gorilla png Download. - Clip Art Library">
                <a:extLst>
                  <a:ext uri="{FF2B5EF4-FFF2-40B4-BE49-F238E27FC236}">
                    <a16:creationId xmlns:a16="http://schemas.microsoft.com/office/drawing/2014/main" id="{541ACF21-60A0-F546-9539-0700C242B3F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68280" y="7730391"/>
                <a:ext cx="2652380" cy="26523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36" name="Graphic 135" descr="Germ with solid fill">
                <a:extLst>
                  <a:ext uri="{FF2B5EF4-FFF2-40B4-BE49-F238E27FC236}">
                    <a16:creationId xmlns:a16="http://schemas.microsoft.com/office/drawing/2014/main" id="{27031015-97E6-854A-AFC9-0669AEA412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3589382" y="8615196"/>
                <a:ext cx="273578" cy="273578"/>
              </a:xfrm>
              <a:prstGeom prst="rect">
                <a:avLst/>
              </a:prstGeom>
            </p:spPr>
          </p:pic>
          <p:pic>
            <p:nvPicPr>
              <p:cNvPr id="139" name="Graphic 138" descr="Germ with solid fill">
                <a:extLst>
                  <a:ext uri="{FF2B5EF4-FFF2-40B4-BE49-F238E27FC236}">
                    <a16:creationId xmlns:a16="http://schemas.microsoft.com/office/drawing/2014/main" id="{3732255F-6D80-7146-BF23-49A6B10448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027546" y="8786311"/>
                <a:ext cx="283312" cy="283312"/>
              </a:xfrm>
              <a:prstGeom prst="rect">
                <a:avLst/>
              </a:prstGeom>
            </p:spPr>
          </p:pic>
          <p:grpSp>
            <p:nvGrpSpPr>
              <p:cNvPr id="141" name="Group 140">
                <a:extLst>
                  <a:ext uri="{FF2B5EF4-FFF2-40B4-BE49-F238E27FC236}">
                    <a16:creationId xmlns:a16="http://schemas.microsoft.com/office/drawing/2014/main" id="{8DADC80F-D255-304A-A3ED-76D9BEDEBC45}"/>
                  </a:ext>
                </a:extLst>
              </p:cNvPr>
              <p:cNvGrpSpPr/>
              <p:nvPr/>
            </p:nvGrpSpPr>
            <p:grpSpPr>
              <a:xfrm rot="682692">
                <a:off x="3325191" y="8125224"/>
                <a:ext cx="1056289" cy="1131628"/>
                <a:chOff x="3812638" y="3996572"/>
                <a:chExt cx="1756160" cy="1923837"/>
              </a:xfrm>
            </p:grpSpPr>
            <p:pic>
              <p:nvPicPr>
                <p:cNvPr id="143" name="Graphic 142" descr="Cough outline">
                  <a:extLst>
                    <a:ext uri="{FF2B5EF4-FFF2-40B4-BE49-F238E27FC236}">
                      <a16:creationId xmlns:a16="http://schemas.microsoft.com/office/drawing/2014/main" id="{E164AAB0-3FD4-FE42-87C3-24BAB9495FE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rcRect l="92355" t="70722" r="-1876" b="20241"/>
                <a:stretch/>
              </p:blipFill>
              <p:spPr>
                <a:xfrm rot="20061264">
                  <a:off x="4856037" y="5243899"/>
                  <a:ext cx="712761" cy="676510"/>
                </a:xfrm>
                <a:prstGeom prst="rect">
                  <a:avLst/>
                </a:prstGeom>
              </p:spPr>
            </p:pic>
            <p:pic>
              <p:nvPicPr>
                <p:cNvPr id="144" name="Graphic 143" descr="Cough outline">
                  <a:extLst>
                    <a:ext uri="{FF2B5EF4-FFF2-40B4-BE49-F238E27FC236}">
                      <a16:creationId xmlns:a16="http://schemas.microsoft.com/office/drawing/2014/main" id="{46F7D4E1-3EAF-FA41-9C8C-3430FE26AE5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rcRect l="92355" t="70722" r="-1876" b="20241"/>
                <a:stretch/>
              </p:blipFill>
              <p:spPr>
                <a:xfrm rot="20061264">
                  <a:off x="4756547" y="4631513"/>
                  <a:ext cx="712761" cy="676510"/>
                </a:xfrm>
                <a:prstGeom prst="rect">
                  <a:avLst/>
                </a:prstGeom>
              </p:spPr>
            </p:pic>
            <p:pic>
              <p:nvPicPr>
                <p:cNvPr id="145" name="Graphic 144" descr="Cough outline">
                  <a:extLst>
                    <a:ext uri="{FF2B5EF4-FFF2-40B4-BE49-F238E27FC236}">
                      <a16:creationId xmlns:a16="http://schemas.microsoft.com/office/drawing/2014/main" id="{75023936-670B-DB45-B57F-1ACC9DAE705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rcRect l="92355" t="70722" r="-1876" b="20241"/>
                <a:stretch/>
              </p:blipFill>
              <p:spPr>
                <a:xfrm rot="20061264">
                  <a:off x="4621943" y="3996572"/>
                  <a:ext cx="712761" cy="676510"/>
                </a:xfrm>
                <a:prstGeom prst="rect">
                  <a:avLst/>
                </a:prstGeom>
              </p:spPr>
            </p:pic>
            <p:pic>
              <p:nvPicPr>
                <p:cNvPr id="146" name="Graphic 145" descr="Cough outline">
                  <a:extLst>
                    <a:ext uri="{FF2B5EF4-FFF2-40B4-BE49-F238E27FC236}">
                      <a16:creationId xmlns:a16="http://schemas.microsoft.com/office/drawing/2014/main" id="{EFABE03C-5D1F-9C4C-AD64-94826E12BB5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rcRect l="92355" t="70722" r="-1876" b="20241"/>
                <a:stretch/>
              </p:blipFill>
              <p:spPr>
                <a:xfrm rot="20061264">
                  <a:off x="4221575" y="4363221"/>
                  <a:ext cx="712761" cy="676510"/>
                </a:xfrm>
                <a:prstGeom prst="rect">
                  <a:avLst/>
                </a:prstGeom>
              </p:spPr>
            </p:pic>
            <p:pic>
              <p:nvPicPr>
                <p:cNvPr id="148" name="Graphic 147" descr="Cough outline">
                  <a:extLst>
                    <a:ext uri="{FF2B5EF4-FFF2-40B4-BE49-F238E27FC236}">
                      <a16:creationId xmlns:a16="http://schemas.microsoft.com/office/drawing/2014/main" id="{F3289DAB-89C0-2446-A69D-C23CEC30861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rcRect l="92355" t="70722" r="-1876" b="20241"/>
                <a:stretch/>
              </p:blipFill>
              <p:spPr>
                <a:xfrm rot="20061264">
                  <a:off x="3812638" y="4771896"/>
                  <a:ext cx="712761" cy="676511"/>
                </a:xfrm>
                <a:prstGeom prst="rect">
                  <a:avLst/>
                </a:prstGeom>
              </p:spPr>
            </p:pic>
          </p:grpSp>
        </p:grpSp>
        <p:pic>
          <p:nvPicPr>
            <p:cNvPr id="120" name="Graphic 119" descr="Germ with solid fill">
              <a:extLst>
                <a:ext uri="{FF2B5EF4-FFF2-40B4-BE49-F238E27FC236}">
                  <a16:creationId xmlns:a16="http://schemas.microsoft.com/office/drawing/2014/main" id="{C9DBE40E-578D-854F-BEF6-CE84A1C0946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894625" y="2511154"/>
              <a:ext cx="372486" cy="357610"/>
            </a:xfrm>
            <a:prstGeom prst="rect">
              <a:avLst/>
            </a:prstGeom>
          </p:spPr>
        </p:pic>
        <p:pic>
          <p:nvPicPr>
            <p:cNvPr id="121" name="Graphic 120" descr="Germ with solid fill">
              <a:extLst>
                <a:ext uri="{FF2B5EF4-FFF2-40B4-BE49-F238E27FC236}">
                  <a16:creationId xmlns:a16="http://schemas.microsoft.com/office/drawing/2014/main" id="{2324B131-F8D0-ED4E-A71B-A4A545CFCD6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188659" y="3493904"/>
              <a:ext cx="372486" cy="357610"/>
            </a:xfrm>
            <a:prstGeom prst="rect">
              <a:avLst/>
            </a:prstGeom>
          </p:spPr>
        </p:pic>
      </p:grpSp>
      <p:pic>
        <p:nvPicPr>
          <p:cNvPr id="36" name="Graphic 35" descr="Cough outline">
            <a:extLst>
              <a:ext uri="{FF2B5EF4-FFF2-40B4-BE49-F238E27FC236}">
                <a16:creationId xmlns:a16="http://schemas.microsoft.com/office/drawing/2014/main" id="{DECCDF17-1B70-8044-8E1B-BECA1376C75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92355" t="70722" r="-1876" b="20241"/>
          <a:stretch/>
        </p:blipFill>
        <p:spPr>
          <a:xfrm rot="20743956">
            <a:off x="4054055" y="2811777"/>
            <a:ext cx="517651" cy="481141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CF551200-8247-244A-B1CB-2DAEE584367B}"/>
              </a:ext>
            </a:extLst>
          </p:cNvPr>
          <p:cNvSpPr txBox="1"/>
          <p:nvPr/>
        </p:nvSpPr>
        <p:spPr>
          <a:xfrm>
            <a:off x="8093413" y="6150114"/>
            <a:ext cx="4098587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cs typeface="Franklin Gothic Medium"/>
              </a:rPr>
              <a:t>Alizon</a:t>
            </a:r>
            <a:r>
              <a:rPr lang="en-US" dirty="0">
                <a:cs typeface="Franklin Gothic Medium"/>
              </a:rPr>
              <a:t> et al. 2008. </a:t>
            </a:r>
            <a:r>
              <a:rPr lang="en-US" i="1" dirty="0">
                <a:cs typeface="Franklin Gothic Medium"/>
              </a:rPr>
              <a:t>J Evolutionary Biology</a:t>
            </a:r>
          </a:p>
          <a:p>
            <a:r>
              <a:rPr lang="en-US" dirty="0">
                <a:cs typeface="Franklin Gothic Medium"/>
              </a:rPr>
              <a:t>Anderson and May 1982. </a:t>
            </a:r>
            <a:r>
              <a:rPr lang="en-US" i="1" dirty="0">
                <a:cs typeface="Franklin Gothic Medium"/>
              </a:rPr>
              <a:t>Parasitology.</a:t>
            </a:r>
          </a:p>
        </p:txBody>
      </p:sp>
      <p:pic>
        <p:nvPicPr>
          <p:cNvPr id="34" name="Graphic 33" descr="Germ with solid fill">
            <a:extLst>
              <a:ext uri="{FF2B5EF4-FFF2-40B4-BE49-F238E27FC236}">
                <a16:creationId xmlns:a16="http://schemas.microsoft.com/office/drawing/2014/main" id="{564ECB5E-5DC9-1543-8AED-8C6E75BC40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58714" y="2906859"/>
            <a:ext cx="342089" cy="342552"/>
          </a:xfrm>
          <a:prstGeom prst="rect">
            <a:avLst/>
          </a:prstGeom>
        </p:spPr>
      </p:pic>
      <p:pic>
        <p:nvPicPr>
          <p:cNvPr id="37" name="Graphic 36" descr="Germ with solid fill">
            <a:extLst>
              <a:ext uri="{FF2B5EF4-FFF2-40B4-BE49-F238E27FC236}">
                <a16:creationId xmlns:a16="http://schemas.microsoft.com/office/drawing/2014/main" id="{3EC3134E-8370-4A48-9A38-965C24B9F7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70117" y="2439221"/>
            <a:ext cx="342089" cy="342552"/>
          </a:xfrm>
          <a:prstGeom prst="rect">
            <a:avLst/>
          </a:prstGeom>
        </p:spPr>
      </p:pic>
      <p:pic>
        <p:nvPicPr>
          <p:cNvPr id="38" name="Graphic 37" descr="Germ with solid fill">
            <a:extLst>
              <a:ext uri="{FF2B5EF4-FFF2-40B4-BE49-F238E27FC236}">
                <a16:creationId xmlns:a16="http://schemas.microsoft.com/office/drawing/2014/main" id="{294E445A-55FF-1F41-BE3B-A178AC1078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76946" y="2501049"/>
            <a:ext cx="342089" cy="342552"/>
          </a:xfrm>
          <a:prstGeom prst="rect">
            <a:avLst/>
          </a:prstGeom>
        </p:spPr>
      </p:pic>
      <p:pic>
        <p:nvPicPr>
          <p:cNvPr id="39" name="Graphic 38" descr="Germ with solid fill">
            <a:extLst>
              <a:ext uri="{FF2B5EF4-FFF2-40B4-BE49-F238E27FC236}">
                <a16:creationId xmlns:a16="http://schemas.microsoft.com/office/drawing/2014/main" id="{5B792491-E2B4-B74E-97F8-BDC3500C98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77038" y="2978580"/>
            <a:ext cx="342089" cy="342552"/>
          </a:xfrm>
          <a:prstGeom prst="rect">
            <a:avLst/>
          </a:prstGeom>
        </p:spPr>
      </p:pic>
      <p:pic>
        <p:nvPicPr>
          <p:cNvPr id="40" name="Graphic 39" descr="Germ with solid fill">
            <a:extLst>
              <a:ext uri="{FF2B5EF4-FFF2-40B4-BE49-F238E27FC236}">
                <a16:creationId xmlns:a16="http://schemas.microsoft.com/office/drawing/2014/main" id="{3F83159E-8012-7143-AE5D-63A7B47B96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86581" y="3174453"/>
            <a:ext cx="342089" cy="342553"/>
          </a:xfrm>
          <a:prstGeom prst="rect">
            <a:avLst/>
          </a:prstGeom>
        </p:spPr>
      </p:pic>
      <p:pic>
        <p:nvPicPr>
          <p:cNvPr id="41" name="Graphic 40" descr="Germ with solid fill">
            <a:extLst>
              <a:ext uri="{FF2B5EF4-FFF2-40B4-BE49-F238E27FC236}">
                <a16:creationId xmlns:a16="http://schemas.microsoft.com/office/drawing/2014/main" id="{4DB1E5FF-69EC-9140-A60E-6B35AC2DD0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59579" y="2721558"/>
            <a:ext cx="342089" cy="342553"/>
          </a:xfrm>
          <a:prstGeom prst="rect">
            <a:avLst/>
          </a:prstGeom>
        </p:spPr>
      </p:pic>
      <p:pic>
        <p:nvPicPr>
          <p:cNvPr id="42" name="Graphic 41" descr="Germ with solid fill">
            <a:extLst>
              <a:ext uri="{FF2B5EF4-FFF2-40B4-BE49-F238E27FC236}">
                <a16:creationId xmlns:a16="http://schemas.microsoft.com/office/drawing/2014/main" id="{D62A789F-9592-CA4D-B3D9-FCFB3E27AC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03985" y="2990714"/>
            <a:ext cx="342089" cy="342553"/>
          </a:xfrm>
          <a:prstGeom prst="rect">
            <a:avLst/>
          </a:prstGeom>
        </p:spPr>
      </p:pic>
      <p:pic>
        <p:nvPicPr>
          <p:cNvPr id="43" name="Graphic 42" descr="Germ with solid fill">
            <a:extLst>
              <a:ext uri="{FF2B5EF4-FFF2-40B4-BE49-F238E27FC236}">
                <a16:creationId xmlns:a16="http://schemas.microsoft.com/office/drawing/2014/main" id="{65C90336-4C45-1D40-A49C-CD8E0C1DDF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03069" y="3349285"/>
            <a:ext cx="342089" cy="342553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16B9469A-4911-91FD-0EAB-337B40DBDEDC}"/>
              </a:ext>
            </a:extLst>
          </p:cNvPr>
          <p:cNvGrpSpPr/>
          <p:nvPr/>
        </p:nvGrpSpPr>
        <p:grpSpPr>
          <a:xfrm>
            <a:off x="3519903" y="3161477"/>
            <a:ext cx="914400" cy="914400"/>
            <a:chOff x="65200" y="909486"/>
            <a:chExt cx="914400" cy="914400"/>
          </a:xfrm>
        </p:grpSpPr>
        <p:pic>
          <p:nvPicPr>
            <p:cNvPr id="3" name="Graphic 2" descr="Thermometer outline">
              <a:extLst>
                <a:ext uri="{FF2B5EF4-FFF2-40B4-BE49-F238E27FC236}">
                  <a16:creationId xmlns:a16="http://schemas.microsoft.com/office/drawing/2014/main" id="{9EB03C68-EE94-A0C7-D6CE-277BA2119A7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5200" y="909486"/>
              <a:ext cx="914400" cy="914400"/>
            </a:xfrm>
            <a:prstGeom prst="rect">
              <a:avLst/>
            </a:prstGeom>
          </p:spPr>
        </p:pic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FA70BCB9-8AAE-72DD-C604-3104B71793B5}"/>
                </a:ext>
              </a:extLst>
            </p:cNvPr>
            <p:cNvSpPr/>
            <p:nvPr/>
          </p:nvSpPr>
          <p:spPr>
            <a:xfrm>
              <a:off x="455675" y="1531749"/>
              <a:ext cx="136306" cy="130428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3F9A72B-3226-1798-7C28-1B767E02A078}"/>
                </a:ext>
              </a:extLst>
            </p:cNvPr>
            <p:cNvSpPr/>
            <p:nvPr/>
          </p:nvSpPr>
          <p:spPr>
            <a:xfrm>
              <a:off x="498497" y="1031480"/>
              <a:ext cx="45719" cy="524623"/>
            </a:xfrm>
            <a:prstGeom prst="rect">
              <a:avLst/>
            </a:prstGeom>
            <a:solidFill>
              <a:srgbClr val="C00000"/>
            </a:solidFill>
            <a:ln w="31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ACF09F2-FE0E-CB04-7CE1-DA269F25AF5C}"/>
                  </a:ext>
                </a:extLst>
              </p:cNvPr>
              <p:cNvSpPr txBox="1"/>
              <p:nvPr/>
            </p:nvSpPr>
            <p:spPr>
              <a:xfrm>
                <a:off x="3552976" y="3624567"/>
                <a:ext cx="165105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𝜷</m:t>
                      </m:r>
                    </m:oMath>
                  </m:oMathPara>
                </a14:m>
                <a:endParaRPr lang="en-US" sz="2200" b="1" dirty="0">
                  <a:solidFill>
                    <a:srgbClr val="C00000"/>
                  </a:solidFill>
                  <a:latin typeface="Arial" panose="020B0604020202020204" pitchFamily="34" charset="0"/>
                  <a:ea typeface="Cambria Math" panose="02040503050406030204" pitchFamily="18" charset="0"/>
                </a:endParaRPr>
              </a:p>
              <a:p>
                <a:pPr algn="ctr"/>
                <a:r>
                  <a:rPr lang="en-US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transmission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ACF09F2-FE0E-CB04-7CE1-DA269F25AF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2976" y="3624567"/>
                <a:ext cx="1651050" cy="707886"/>
              </a:xfrm>
              <a:prstGeom prst="rect">
                <a:avLst/>
              </a:prstGeom>
              <a:blipFill>
                <a:blip r:embed="rId10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itle 1">
            <a:extLst>
              <a:ext uri="{FF2B5EF4-FFF2-40B4-BE49-F238E27FC236}">
                <a16:creationId xmlns:a16="http://schemas.microsoft.com/office/drawing/2014/main" id="{2E16069A-4F57-34EE-1B5A-EE6C1EC86F69}"/>
              </a:ext>
            </a:extLst>
          </p:cNvPr>
          <p:cNvSpPr txBox="1">
            <a:spLocks/>
          </p:cNvSpPr>
          <p:nvPr/>
        </p:nvSpPr>
        <p:spPr>
          <a:xfrm>
            <a:off x="336558" y="339087"/>
            <a:ext cx="4882093" cy="110099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>
                <a:latin typeface="+mn-lt"/>
              </a:rPr>
              <a:t>A virus will evolve to </a:t>
            </a:r>
            <a:r>
              <a:rPr lang="en-US" sz="3000" b="1" dirty="0">
                <a:solidFill>
                  <a:srgbClr val="C00000"/>
                </a:solidFill>
                <a:latin typeface="+mn-lt"/>
              </a:rPr>
              <a:t>maximize</a:t>
            </a:r>
            <a:r>
              <a:rPr lang="en-US" sz="3000" dirty="0">
                <a:latin typeface="+mn-lt"/>
              </a:rPr>
              <a:t> its capacity for </a:t>
            </a:r>
            <a:r>
              <a:rPr lang="en-US" sz="3000" b="1" dirty="0">
                <a:solidFill>
                  <a:srgbClr val="C00000"/>
                </a:solidFill>
                <a:latin typeface="+mn-lt"/>
              </a:rPr>
              <a:t>between-host infections</a:t>
            </a:r>
            <a:r>
              <a:rPr lang="en-US" sz="3000" dirty="0">
                <a:latin typeface="+mn-lt"/>
              </a:rPr>
              <a:t> (R</a:t>
            </a:r>
            <a:r>
              <a:rPr lang="en-US" sz="3000" baseline="-25000" dirty="0">
                <a:latin typeface="+mn-lt"/>
              </a:rPr>
              <a:t>0</a:t>
            </a:r>
            <a:r>
              <a:rPr lang="en-US" sz="3000" dirty="0">
                <a:latin typeface="+mn-lt"/>
              </a:rPr>
              <a:t>).</a:t>
            </a:r>
            <a:endParaRPr lang="en-US" sz="3000" i="1" dirty="0">
              <a:latin typeface="+mn-lt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5001581-4B9C-1D34-92B5-7B5268C1AD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0404" y="128875"/>
            <a:ext cx="4098587" cy="1100990"/>
          </a:xfrm>
        </p:spPr>
        <p:txBody>
          <a:bodyPr>
            <a:normAutofit/>
          </a:bodyPr>
          <a:lstStyle/>
          <a:p>
            <a:pPr algn="ctr"/>
            <a:r>
              <a:rPr lang="en-US" sz="3600" i="1" dirty="0">
                <a:latin typeface="Calibri" panose="020F0502020204030204" pitchFamily="34" charset="0"/>
                <a:cs typeface="Calibri" panose="020F0502020204030204" pitchFamily="34" charset="0"/>
              </a:rPr>
              <a:t>Why do pathogens make us sick?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32404D-AE69-ADC6-8AF7-53EBEAFCF0AA}"/>
              </a:ext>
            </a:extLst>
          </p:cNvPr>
          <p:cNvSpPr txBox="1"/>
          <p:nvPr/>
        </p:nvSpPr>
        <p:spPr>
          <a:xfrm>
            <a:off x="336559" y="4946781"/>
            <a:ext cx="546299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0" dirty="0"/>
              <a:t>Mechanisms that promote </a:t>
            </a:r>
            <a:r>
              <a:rPr lang="en-US" sz="3000" b="1" dirty="0">
                <a:solidFill>
                  <a:srgbClr val="C00000"/>
                </a:solidFill>
              </a:rPr>
              <a:t>transmission</a:t>
            </a:r>
            <a:r>
              <a:rPr lang="en-US" sz="3000" dirty="0"/>
              <a:t> may also enhance </a:t>
            </a:r>
            <a:r>
              <a:rPr lang="en-US" sz="3000" b="1" dirty="0">
                <a:solidFill>
                  <a:srgbClr val="C00000"/>
                </a:solidFill>
              </a:rPr>
              <a:t>virulence</a:t>
            </a:r>
            <a:r>
              <a:rPr lang="en-US" sz="3000" dirty="0"/>
              <a:t> to the host.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39DE68B-FA8C-732E-F0E3-67C07142CE3F}"/>
              </a:ext>
            </a:extLst>
          </p:cNvPr>
          <p:cNvGrpSpPr/>
          <p:nvPr/>
        </p:nvGrpSpPr>
        <p:grpSpPr>
          <a:xfrm>
            <a:off x="1254674" y="1808974"/>
            <a:ext cx="914400" cy="914400"/>
            <a:chOff x="65200" y="909486"/>
            <a:chExt cx="914400" cy="914400"/>
          </a:xfrm>
        </p:grpSpPr>
        <p:pic>
          <p:nvPicPr>
            <p:cNvPr id="11" name="Graphic 10" descr="Thermometer outline">
              <a:extLst>
                <a:ext uri="{FF2B5EF4-FFF2-40B4-BE49-F238E27FC236}">
                  <a16:creationId xmlns:a16="http://schemas.microsoft.com/office/drawing/2014/main" id="{392F3CBD-4466-6154-DC12-7923C1B32D7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5200" y="909486"/>
              <a:ext cx="914400" cy="914400"/>
            </a:xfrm>
            <a:prstGeom prst="rect">
              <a:avLst/>
            </a:prstGeom>
          </p:spPr>
        </p:pic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6A0B212D-A6B9-F9F8-589F-4E3B366133CF}"/>
                </a:ext>
              </a:extLst>
            </p:cNvPr>
            <p:cNvSpPr/>
            <p:nvPr/>
          </p:nvSpPr>
          <p:spPr>
            <a:xfrm>
              <a:off x="455675" y="1531749"/>
              <a:ext cx="136306" cy="130428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7C9E38F-2C27-3FE1-F4A7-9135F93D7870}"/>
                </a:ext>
              </a:extLst>
            </p:cNvPr>
            <p:cNvSpPr/>
            <p:nvPr/>
          </p:nvSpPr>
          <p:spPr>
            <a:xfrm flipH="1">
              <a:off x="508737" y="1047768"/>
              <a:ext cx="45719" cy="533250"/>
            </a:xfrm>
            <a:prstGeom prst="rect">
              <a:avLst/>
            </a:prstGeom>
            <a:solidFill>
              <a:srgbClr val="C00000"/>
            </a:solidFill>
            <a:ln w="31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79FB2C2-0915-0E97-021D-EA8AE374F17C}"/>
                  </a:ext>
                </a:extLst>
              </p:cNvPr>
              <p:cNvSpPr txBox="1"/>
              <p:nvPr/>
            </p:nvSpPr>
            <p:spPr>
              <a:xfrm>
                <a:off x="163473" y="1737393"/>
                <a:ext cx="165105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2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𝜶</m:t>
                      </m:r>
                    </m:oMath>
                  </m:oMathPara>
                </a14:m>
                <a:endParaRPr lang="en-US" sz="2200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/>
                <a:r>
                  <a:rPr lang="en-US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virulence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79FB2C2-0915-0E97-021D-EA8AE374F1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473" y="1737393"/>
                <a:ext cx="1651050" cy="707886"/>
              </a:xfrm>
              <a:prstGeom prst="rect">
                <a:avLst/>
              </a:prstGeom>
              <a:blipFill>
                <a:blip r:embed="rId11"/>
                <a:stretch>
                  <a:fillRect b="-122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76B88BB4-B0AB-1E70-1EFF-9EB496683739}"/>
              </a:ext>
            </a:extLst>
          </p:cNvPr>
          <p:cNvSpPr txBox="1"/>
          <p:nvPr/>
        </p:nvSpPr>
        <p:spPr>
          <a:xfrm>
            <a:off x="7024556" y="1513386"/>
            <a:ext cx="485370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000" b="1" dirty="0">
                <a:solidFill>
                  <a:srgbClr val="C00000"/>
                </a:solidFill>
              </a:rPr>
              <a:t>Virulence</a:t>
            </a:r>
            <a:r>
              <a:rPr lang="en-US" sz="3000" dirty="0"/>
              <a:t>, then, is a by-product of a pathogen’s need to transmit for reproduction!</a:t>
            </a:r>
          </a:p>
        </p:txBody>
      </p:sp>
    </p:spTree>
    <p:extLst>
      <p:ext uri="{BB962C8B-B14F-4D97-AF65-F5344CB8AC3E}">
        <p14:creationId xmlns:p14="http://schemas.microsoft.com/office/powerpoint/2010/main" val="39340811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Group 114">
            <a:extLst>
              <a:ext uri="{FF2B5EF4-FFF2-40B4-BE49-F238E27FC236}">
                <a16:creationId xmlns:a16="http://schemas.microsoft.com/office/drawing/2014/main" id="{D84416BC-3C43-FF47-8E76-8A9C5F25ED6B}"/>
              </a:ext>
            </a:extLst>
          </p:cNvPr>
          <p:cNvGrpSpPr/>
          <p:nvPr/>
        </p:nvGrpSpPr>
        <p:grpSpPr>
          <a:xfrm>
            <a:off x="350323" y="1656523"/>
            <a:ext cx="4604301" cy="3206995"/>
            <a:chOff x="427598" y="1755017"/>
            <a:chExt cx="5013429" cy="3347965"/>
          </a:xfrm>
        </p:grpSpPr>
        <p:grpSp>
          <p:nvGrpSpPr>
            <p:cNvPr id="118" name="Group 117">
              <a:extLst>
                <a:ext uri="{FF2B5EF4-FFF2-40B4-BE49-F238E27FC236}">
                  <a16:creationId xmlns:a16="http://schemas.microsoft.com/office/drawing/2014/main" id="{3821264F-A3EB-4B47-B156-89A95535C915}"/>
                </a:ext>
              </a:extLst>
            </p:cNvPr>
            <p:cNvGrpSpPr/>
            <p:nvPr/>
          </p:nvGrpSpPr>
          <p:grpSpPr>
            <a:xfrm>
              <a:off x="427598" y="1755017"/>
              <a:ext cx="5013429" cy="3347965"/>
              <a:chOff x="568280" y="7730391"/>
              <a:chExt cx="3813200" cy="2652380"/>
            </a:xfrm>
          </p:grpSpPr>
          <p:pic>
            <p:nvPicPr>
              <p:cNvPr id="137" name="Picture 6" descr="Gorilla Primate Silhouette Clip art - gorilla png download - 512*512 - Free  Transparent Gorilla png Download. - Clip Art Library">
                <a:extLst>
                  <a:ext uri="{FF2B5EF4-FFF2-40B4-BE49-F238E27FC236}">
                    <a16:creationId xmlns:a16="http://schemas.microsoft.com/office/drawing/2014/main" id="{541ACF21-60A0-F546-9539-0700C242B3F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68280" y="7730391"/>
                <a:ext cx="2652380" cy="26523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36" name="Graphic 135" descr="Germ with solid fill">
                <a:extLst>
                  <a:ext uri="{FF2B5EF4-FFF2-40B4-BE49-F238E27FC236}">
                    <a16:creationId xmlns:a16="http://schemas.microsoft.com/office/drawing/2014/main" id="{27031015-97E6-854A-AFC9-0669AEA412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3589382" y="8615196"/>
                <a:ext cx="273578" cy="273578"/>
              </a:xfrm>
              <a:prstGeom prst="rect">
                <a:avLst/>
              </a:prstGeom>
            </p:spPr>
          </p:pic>
          <p:pic>
            <p:nvPicPr>
              <p:cNvPr id="139" name="Graphic 138" descr="Germ with solid fill">
                <a:extLst>
                  <a:ext uri="{FF2B5EF4-FFF2-40B4-BE49-F238E27FC236}">
                    <a16:creationId xmlns:a16="http://schemas.microsoft.com/office/drawing/2014/main" id="{3732255F-6D80-7146-BF23-49A6B10448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027546" y="8786311"/>
                <a:ext cx="283312" cy="283312"/>
              </a:xfrm>
              <a:prstGeom prst="rect">
                <a:avLst/>
              </a:prstGeom>
            </p:spPr>
          </p:pic>
          <p:grpSp>
            <p:nvGrpSpPr>
              <p:cNvPr id="141" name="Group 140">
                <a:extLst>
                  <a:ext uri="{FF2B5EF4-FFF2-40B4-BE49-F238E27FC236}">
                    <a16:creationId xmlns:a16="http://schemas.microsoft.com/office/drawing/2014/main" id="{8DADC80F-D255-304A-A3ED-76D9BEDEBC45}"/>
                  </a:ext>
                </a:extLst>
              </p:cNvPr>
              <p:cNvGrpSpPr/>
              <p:nvPr/>
            </p:nvGrpSpPr>
            <p:grpSpPr>
              <a:xfrm rot="682692">
                <a:off x="3325191" y="8125224"/>
                <a:ext cx="1056289" cy="1131628"/>
                <a:chOff x="3812638" y="3996572"/>
                <a:chExt cx="1756160" cy="1923837"/>
              </a:xfrm>
            </p:grpSpPr>
            <p:pic>
              <p:nvPicPr>
                <p:cNvPr id="143" name="Graphic 142" descr="Cough outline">
                  <a:extLst>
                    <a:ext uri="{FF2B5EF4-FFF2-40B4-BE49-F238E27FC236}">
                      <a16:creationId xmlns:a16="http://schemas.microsoft.com/office/drawing/2014/main" id="{E164AAB0-3FD4-FE42-87C3-24BAB9495FE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rcRect l="92355" t="70722" r="-1876" b="20241"/>
                <a:stretch/>
              </p:blipFill>
              <p:spPr>
                <a:xfrm rot="20061264">
                  <a:off x="4856037" y="5243899"/>
                  <a:ext cx="712761" cy="676510"/>
                </a:xfrm>
                <a:prstGeom prst="rect">
                  <a:avLst/>
                </a:prstGeom>
              </p:spPr>
            </p:pic>
            <p:pic>
              <p:nvPicPr>
                <p:cNvPr id="144" name="Graphic 143" descr="Cough outline">
                  <a:extLst>
                    <a:ext uri="{FF2B5EF4-FFF2-40B4-BE49-F238E27FC236}">
                      <a16:creationId xmlns:a16="http://schemas.microsoft.com/office/drawing/2014/main" id="{46F7D4E1-3EAF-FA41-9C8C-3430FE26AE5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rcRect l="92355" t="70722" r="-1876" b="20241"/>
                <a:stretch/>
              </p:blipFill>
              <p:spPr>
                <a:xfrm rot="20061264">
                  <a:off x="4756547" y="4631513"/>
                  <a:ext cx="712761" cy="676510"/>
                </a:xfrm>
                <a:prstGeom prst="rect">
                  <a:avLst/>
                </a:prstGeom>
              </p:spPr>
            </p:pic>
            <p:pic>
              <p:nvPicPr>
                <p:cNvPr id="145" name="Graphic 144" descr="Cough outline">
                  <a:extLst>
                    <a:ext uri="{FF2B5EF4-FFF2-40B4-BE49-F238E27FC236}">
                      <a16:creationId xmlns:a16="http://schemas.microsoft.com/office/drawing/2014/main" id="{75023936-670B-DB45-B57F-1ACC9DAE705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rcRect l="92355" t="70722" r="-1876" b="20241"/>
                <a:stretch/>
              </p:blipFill>
              <p:spPr>
                <a:xfrm rot="20061264">
                  <a:off x="4621943" y="3996572"/>
                  <a:ext cx="712761" cy="676510"/>
                </a:xfrm>
                <a:prstGeom prst="rect">
                  <a:avLst/>
                </a:prstGeom>
              </p:spPr>
            </p:pic>
            <p:pic>
              <p:nvPicPr>
                <p:cNvPr id="146" name="Graphic 145" descr="Cough outline">
                  <a:extLst>
                    <a:ext uri="{FF2B5EF4-FFF2-40B4-BE49-F238E27FC236}">
                      <a16:creationId xmlns:a16="http://schemas.microsoft.com/office/drawing/2014/main" id="{EFABE03C-5D1F-9C4C-AD64-94826E12BB5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rcRect l="92355" t="70722" r="-1876" b="20241"/>
                <a:stretch/>
              </p:blipFill>
              <p:spPr>
                <a:xfrm rot="20061264">
                  <a:off x="4221575" y="4363221"/>
                  <a:ext cx="712761" cy="676510"/>
                </a:xfrm>
                <a:prstGeom prst="rect">
                  <a:avLst/>
                </a:prstGeom>
              </p:spPr>
            </p:pic>
            <p:pic>
              <p:nvPicPr>
                <p:cNvPr id="148" name="Graphic 147" descr="Cough outline">
                  <a:extLst>
                    <a:ext uri="{FF2B5EF4-FFF2-40B4-BE49-F238E27FC236}">
                      <a16:creationId xmlns:a16="http://schemas.microsoft.com/office/drawing/2014/main" id="{F3289DAB-89C0-2446-A69D-C23CEC30861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rcRect l="92355" t="70722" r="-1876" b="20241"/>
                <a:stretch/>
              </p:blipFill>
              <p:spPr>
                <a:xfrm rot="20061264">
                  <a:off x="3812638" y="4771896"/>
                  <a:ext cx="712761" cy="676511"/>
                </a:xfrm>
                <a:prstGeom prst="rect">
                  <a:avLst/>
                </a:prstGeom>
              </p:spPr>
            </p:pic>
          </p:grpSp>
        </p:grpSp>
        <p:pic>
          <p:nvPicPr>
            <p:cNvPr id="120" name="Graphic 119" descr="Germ with solid fill">
              <a:extLst>
                <a:ext uri="{FF2B5EF4-FFF2-40B4-BE49-F238E27FC236}">
                  <a16:creationId xmlns:a16="http://schemas.microsoft.com/office/drawing/2014/main" id="{C9DBE40E-578D-854F-BEF6-CE84A1C0946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894625" y="2511154"/>
              <a:ext cx="372486" cy="357610"/>
            </a:xfrm>
            <a:prstGeom prst="rect">
              <a:avLst/>
            </a:prstGeom>
          </p:spPr>
        </p:pic>
        <p:pic>
          <p:nvPicPr>
            <p:cNvPr id="121" name="Graphic 120" descr="Germ with solid fill">
              <a:extLst>
                <a:ext uri="{FF2B5EF4-FFF2-40B4-BE49-F238E27FC236}">
                  <a16:creationId xmlns:a16="http://schemas.microsoft.com/office/drawing/2014/main" id="{2324B131-F8D0-ED4E-A71B-A4A545CFCD6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188659" y="3493904"/>
              <a:ext cx="372486" cy="357610"/>
            </a:xfrm>
            <a:prstGeom prst="rect">
              <a:avLst/>
            </a:prstGeom>
          </p:spPr>
        </p:pic>
      </p:grpSp>
      <p:pic>
        <p:nvPicPr>
          <p:cNvPr id="36" name="Graphic 35" descr="Cough outline">
            <a:extLst>
              <a:ext uri="{FF2B5EF4-FFF2-40B4-BE49-F238E27FC236}">
                <a16:creationId xmlns:a16="http://schemas.microsoft.com/office/drawing/2014/main" id="{DECCDF17-1B70-8044-8E1B-BECA1376C75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92355" t="70722" r="-1876" b="20241"/>
          <a:stretch/>
        </p:blipFill>
        <p:spPr>
          <a:xfrm rot="20743956">
            <a:off x="4054055" y="2811777"/>
            <a:ext cx="517651" cy="481141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CF551200-8247-244A-B1CB-2DAEE584367B}"/>
              </a:ext>
            </a:extLst>
          </p:cNvPr>
          <p:cNvSpPr txBox="1"/>
          <p:nvPr/>
        </p:nvSpPr>
        <p:spPr>
          <a:xfrm>
            <a:off x="-5175" y="6326103"/>
            <a:ext cx="4098587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cs typeface="Franklin Gothic Medium"/>
              </a:rPr>
              <a:t>Alizon</a:t>
            </a:r>
            <a:r>
              <a:rPr lang="en-US" sz="1400" dirty="0">
                <a:cs typeface="Franklin Gothic Medium"/>
              </a:rPr>
              <a:t> et al. 2008. </a:t>
            </a:r>
            <a:r>
              <a:rPr lang="en-US" sz="1400" i="1" dirty="0">
                <a:cs typeface="Franklin Gothic Medium"/>
              </a:rPr>
              <a:t>J Evolutionary Biology</a:t>
            </a:r>
          </a:p>
          <a:p>
            <a:r>
              <a:rPr lang="en-US" sz="1400" dirty="0">
                <a:cs typeface="Franklin Gothic Medium"/>
              </a:rPr>
              <a:t>Anderson and May 1982. </a:t>
            </a:r>
            <a:r>
              <a:rPr lang="en-US" sz="1400" i="1" dirty="0">
                <a:cs typeface="Franklin Gothic Medium"/>
              </a:rPr>
              <a:t>Parasitology.</a:t>
            </a:r>
          </a:p>
        </p:txBody>
      </p:sp>
      <p:pic>
        <p:nvPicPr>
          <p:cNvPr id="34" name="Graphic 33" descr="Germ with solid fill">
            <a:extLst>
              <a:ext uri="{FF2B5EF4-FFF2-40B4-BE49-F238E27FC236}">
                <a16:creationId xmlns:a16="http://schemas.microsoft.com/office/drawing/2014/main" id="{564ECB5E-5DC9-1543-8AED-8C6E75BC40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58714" y="2906859"/>
            <a:ext cx="342089" cy="342552"/>
          </a:xfrm>
          <a:prstGeom prst="rect">
            <a:avLst/>
          </a:prstGeom>
        </p:spPr>
      </p:pic>
      <p:pic>
        <p:nvPicPr>
          <p:cNvPr id="37" name="Graphic 36" descr="Germ with solid fill">
            <a:extLst>
              <a:ext uri="{FF2B5EF4-FFF2-40B4-BE49-F238E27FC236}">
                <a16:creationId xmlns:a16="http://schemas.microsoft.com/office/drawing/2014/main" id="{3EC3134E-8370-4A48-9A38-965C24B9F7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70117" y="2439221"/>
            <a:ext cx="342089" cy="342552"/>
          </a:xfrm>
          <a:prstGeom prst="rect">
            <a:avLst/>
          </a:prstGeom>
        </p:spPr>
      </p:pic>
      <p:pic>
        <p:nvPicPr>
          <p:cNvPr id="38" name="Graphic 37" descr="Germ with solid fill">
            <a:extLst>
              <a:ext uri="{FF2B5EF4-FFF2-40B4-BE49-F238E27FC236}">
                <a16:creationId xmlns:a16="http://schemas.microsoft.com/office/drawing/2014/main" id="{294E445A-55FF-1F41-BE3B-A178AC1078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76946" y="2501049"/>
            <a:ext cx="342089" cy="342552"/>
          </a:xfrm>
          <a:prstGeom prst="rect">
            <a:avLst/>
          </a:prstGeom>
        </p:spPr>
      </p:pic>
      <p:pic>
        <p:nvPicPr>
          <p:cNvPr id="39" name="Graphic 38" descr="Germ with solid fill">
            <a:extLst>
              <a:ext uri="{FF2B5EF4-FFF2-40B4-BE49-F238E27FC236}">
                <a16:creationId xmlns:a16="http://schemas.microsoft.com/office/drawing/2014/main" id="{5B792491-E2B4-B74E-97F8-BDC3500C98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77038" y="2978580"/>
            <a:ext cx="342089" cy="342552"/>
          </a:xfrm>
          <a:prstGeom prst="rect">
            <a:avLst/>
          </a:prstGeom>
        </p:spPr>
      </p:pic>
      <p:pic>
        <p:nvPicPr>
          <p:cNvPr id="40" name="Graphic 39" descr="Germ with solid fill">
            <a:extLst>
              <a:ext uri="{FF2B5EF4-FFF2-40B4-BE49-F238E27FC236}">
                <a16:creationId xmlns:a16="http://schemas.microsoft.com/office/drawing/2014/main" id="{3F83159E-8012-7143-AE5D-63A7B47B96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86581" y="3174453"/>
            <a:ext cx="342089" cy="342553"/>
          </a:xfrm>
          <a:prstGeom prst="rect">
            <a:avLst/>
          </a:prstGeom>
        </p:spPr>
      </p:pic>
      <p:pic>
        <p:nvPicPr>
          <p:cNvPr id="41" name="Graphic 40" descr="Germ with solid fill">
            <a:extLst>
              <a:ext uri="{FF2B5EF4-FFF2-40B4-BE49-F238E27FC236}">
                <a16:creationId xmlns:a16="http://schemas.microsoft.com/office/drawing/2014/main" id="{4DB1E5FF-69EC-9140-A60E-6B35AC2DD0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59579" y="2721558"/>
            <a:ext cx="342089" cy="342553"/>
          </a:xfrm>
          <a:prstGeom prst="rect">
            <a:avLst/>
          </a:prstGeom>
        </p:spPr>
      </p:pic>
      <p:pic>
        <p:nvPicPr>
          <p:cNvPr id="42" name="Graphic 41" descr="Germ with solid fill">
            <a:extLst>
              <a:ext uri="{FF2B5EF4-FFF2-40B4-BE49-F238E27FC236}">
                <a16:creationId xmlns:a16="http://schemas.microsoft.com/office/drawing/2014/main" id="{D62A789F-9592-CA4D-B3D9-FCFB3E27AC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03985" y="2990714"/>
            <a:ext cx="342089" cy="342553"/>
          </a:xfrm>
          <a:prstGeom prst="rect">
            <a:avLst/>
          </a:prstGeom>
        </p:spPr>
      </p:pic>
      <p:pic>
        <p:nvPicPr>
          <p:cNvPr id="43" name="Graphic 42" descr="Germ with solid fill">
            <a:extLst>
              <a:ext uri="{FF2B5EF4-FFF2-40B4-BE49-F238E27FC236}">
                <a16:creationId xmlns:a16="http://schemas.microsoft.com/office/drawing/2014/main" id="{65C90336-4C45-1D40-A49C-CD8E0C1DDF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03069" y="3349285"/>
            <a:ext cx="342089" cy="342553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16B9469A-4911-91FD-0EAB-337B40DBDEDC}"/>
              </a:ext>
            </a:extLst>
          </p:cNvPr>
          <p:cNvGrpSpPr/>
          <p:nvPr/>
        </p:nvGrpSpPr>
        <p:grpSpPr>
          <a:xfrm>
            <a:off x="3519903" y="3161477"/>
            <a:ext cx="914400" cy="914400"/>
            <a:chOff x="65200" y="909486"/>
            <a:chExt cx="914400" cy="914400"/>
          </a:xfrm>
        </p:grpSpPr>
        <p:pic>
          <p:nvPicPr>
            <p:cNvPr id="3" name="Graphic 2" descr="Thermometer outline">
              <a:extLst>
                <a:ext uri="{FF2B5EF4-FFF2-40B4-BE49-F238E27FC236}">
                  <a16:creationId xmlns:a16="http://schemas.microsoft.com/office/drawing/2014/main" id="{9EB03C68-EE94-A0C7-D6CE-277BA2119A7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5200" y="909486"/>
              <a:ext cx="914400" cy="914400"/>
            </a:xfrm>
            <a:prstGeom prst="rect">
              <a:avLst/>
            </a:prstGeom>
          </p:spPr>
        </p:pic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FA70BCB9-8AAE-72DD-C604-3104B71793B5}"/>
                </a:ext>
              </a:extLst>
            </p:cNvPr>
            <p:cNvSpPr/>
            <p:nvPr/>
          </p:nvSpPr>
          <p:spPr>
            <a:xfrm>
              <a:off x="455675" y="1531749"/>
              <a:ext cx="136306" cy="130428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3F9A72B-3226-1798-7C28-1B767E02A078}"/>
                </a:ext>
              </a:extLst>
            </p:cNvPr>
            <p:cNvSpPr/>
            <p:nvPr/>
          </p:nvSpPr>
          <p:spPr>
            <a:xfrm>
              <a:off x="498497" y="1031480"/>
              <a:ext cx="45719" cy="524623"/>
            </a:xfrm>
            <a:prstGeom prst="rect">
              <a:avLst/>
            </a:prstGeom>
            <a:solidFill>
              <a:srgbClr val="C00000"/>
            </a:solidFill>
            <a:ln w="31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ACF09F2-FE0E-CB04-7CE1-DA269F25AF5C}"/>
                  </a:ext>
                </a:extLst>
              </p:cNvPr>
              <p:cNvSpPr txBox="1"/>
              <p:nvPr/>
            </p:nvSpPr>
            <p:spPr>
              <a:xfrm>
                <a:off x="3552976" y="3624567"/>
                <a:ext cx="165105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𝜷</m:t>
                      </m:r>
                    </m:oMath>
                  </m:oMathPara>
                </a14:m>
                <a:endParaRPr lang="en-US" sz="2200" b="1" dirty="0">
                  <a:solidFill>
                    <a:srgbClr val="C00000"/>
                  </a:solidFill>
                  <a:latin typeface="Arial" panose="020B0604020202020204" pitchFamily="34" charset="0"/>
                  <a:ea typeface="Cambria Math" panose="02040503050406030204" pitchFamily="18" charset="0"/>
                </a:endParaRPr>
              </a:p>
              <a:p>
                <a:pPr algn="ctr"/>
                <a:r>
                  <a:rPr lang="en-US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transmission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ACF09F2-FE0E-CB04-7CE1-DA269F25AF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2976" y="3624567"/>
                <a:ext cx="1651050" cy="707886"/>
              </a:xfrm>
              <a:prstGeom prst="rect">
                <a:avLst/>
              </a:prstGeom>
              <a:blipFill>
                <a:blip r:embed="rId10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itle 1">
            <a:extLst>
              <a:ext uri="{FF2B5EF4-FFF2-40B4-BE49-F238E27FC236}">
                <a16:creationId xmlns:a16="http://schemas.microsoft.com/office/drawing/2014/main" id="{2E16069A-4F57-34EE-1B5A-EE6C1EC86F69}"/>
              </a:ext>
            </a:extLst>
          </p:cNvPr>
          <p:cNvSpPr txBox="1">
            <a:spLocks/>
          </p:cNvSpPr>
          <p:nvPr/>
        </p:nvSpPr>
        <p:spPr>
          <a:xfrm>
            <a:off x="336558" y="339087"/>
            <a:ext cx="4882093" cy="110099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>
                <a:latin typeface="+mn-lt"/>
              </a:rPr>
              <a:t>A virus will evolve to </a:t>
            </a:r>
            <a:r>
              <a:rPr lang="en-US" sz="3000" b="1" dirty="0">
                <a:solidFill>
                  <a:srgbClr val="C00000"/>
                </a:solidFill>
                <a:latin typeface="+mn-lt"/>
              </a:rPr>
              <a:t>maximize</a:t>
            </a:r>
            <a:r>
              <a:rPr lang="en-US" sz="3000" dirty="0">
                <a:latin typeface="+mn-lt"/>
              </a:rPr>
              <a:t> its capacity for </a:t>
            </a:r>
            <a:r>
              <a:rPr lang="en-US" sz="3000" b="1" dirty="0">
                <a:solidFill>
                  <a:srgbClr val="C00000"/>
                </a:solidFill>
                <a:latin typeface="+mn-lt"/>
              </a:rPr>
              <a:t>between-host infections</a:t>
            </a:r>
            <a:r>
              <a:rPr lang="en-US" sz="3000" dirty="0">
                <a:latin typeface="+mn-lt"/>
              </a:rPr>
              <a:t> (R</a:t>
            </a:r>
            <a:r>
              <a:rPr lang="en-US" sz="3000" baseline="-25000" dirty="0">
                <a:latin typeface="+mn-lt"/>
              </a:rPr>
              <a:t>0</a:t>
            </a:r>
            <a:r>
              <a:rPr lang="en-US" sz="3000" dirty="0">
                <a:latin typeface="+mn-lt"/>
              </a:rPr>
              <a:t>).</a:t>
            </a:r>
            <a:endParaRPr lang="en-US" sz="3000" i="1" dirty="0">
              <a:latin typeface="+mn-lt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5001581-4B9C-1D34-92B5-7B5268C1AD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0404" y="128875"/>
            <a:ext cx="4098587" cy="1100990"/>
          </a:xfrm>
        </p:spPr>
        <p:txBody>
          <a:bodyPr>
            <a:normAutofit/>
          </a:bodyPr>
          <a:lstStyle/>
          <a:p>
            <a:pPr algn="ctr"/>
            <a:r>
              <a:rPr lang="en-US" sz="3600" i="1" dirty="0">
                <a:latin typeface="Calibri" panose="020F0502020204030204" pitchFamily="34" charset="0"/>
                <a:cs typeface="Calibri" panose="020F0502020204030204" pitchFamily="34" charset="0"/>
              </a:rPr>
              <a:t>Why do pathogens make us sick?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32404D-AE69-ADC6-8AF7-53EBEAFCF0AA}"/>
              </a:ext>
            </a:extLst>
          </p:cNvPr>
          <p:cNvSpPr txBox="1"/>
          <p:nvPr/>
        </p:nvSpPr>
        <p:spPr>
          <a:xfrm>
            <a:off x="336559" y="4946781"/>
            <a:ext cx="546299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0" dirty="0"/>
              <a:t>Mechanisms that promote </a:t>
            </a:r>
            <a:r>
              <a:rPr lang="en-US" sz="3000" b="1" dirty="0">
                <a:solidFill>
                  <a:srgbClr val="C00000"/>
                </a:solidFill>
              </a:rPr>
              <a:t>transmission</a:t>
            </a:r>
            <a:r>
              <a:rPr lang="en-US" sz="3000" dirty="0"/>
              <a:t> may also enhance </a:t>
            </a:r>
            <a:r>
              <a:rPr lang="en-US" sz="3000" b="1" dirty="0">
                <a:solidFill>
                  <a:srgbClr val="C00000"/>
                </a:solidFill>
              </a:rPr>
              <a:t>virulence</a:t>
            </a:r>
            <a:r>
              <a:rPr lang="en-US" sz="3000" dirty="0"/>
              <a:t> to the host.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39DE68B-FA8C-732E-F0E3-67C07142CE3F}"/>
              </a:ext>
            </a:extLst>
          </p:cNvPr>
          <p:cNvGrpSpPr/>
          <p:nvPr/>
        </p:nvGrpSpPr>
        <p:grpSpPr>
          <a:xfrm>
            <a:off x="1254674" y="1808974"/>
            <a:ext cx="914400" cy="914400"/>
            <a:chOff x="65200" y="909486"/>
            <a:chExt cx="914400" cy="914400"/>
          </a:xfrm>
        </p:grpSpPr>
        <p:pic>
          <p:nvPicPr>
            <p:cNvPr id="11" name="Graphic 10" descr="Thermometer outline">
              <a:extLst>
                <a:ext uri="{FF2B5EF4-FFF2-40B4-BE49-F238E27FC236}">
                  <a16:creationId xmlns:a16="http://schemas.microsoft.com/office/drawing/2014/main" id="{392F3CBD-4466-6154-DC12-7923C1B32D7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5200" y="909486"/>
              <a:ext cx="914400" cy="914400"/>
            </a:xfrm>
            <a:prstGeom prst="rect">
              <a:avLst/>
            </a:prstGeom>
          </p:spPr>
        </p:pic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6A0B212D-A6B9-F9F8-589F-4E3B366133CF}"/>
                </a:ext>
              </a:extLst>
            </p:cNvPr>
            <p:cNvSpPr/>
            <p:nvPr/>
          </p:nvSpPr>
          <p:spPr>
            <a:xfrm>
              <a:off x="455675" y="1531749"/>
              <a:ext cx="136306" cy="130428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7C9E38F-2C27-3FE1-F4A7-9135F93D7870}"/>
                </a:ext>
              </a:extLst>
            </p:cNvPr>
            <p:cNvSpPr/>
            <p:nvPr/>
          </p:nvSpPr>
          <p:spPr>
            <a:xfrm flipH="1">
              <a:off x="508737" y="1047768"/>
              <a:ext cx="45719" cy="533250"/>
            </a:xfrm>
            <a:prstGeom prst="rect">
              <a:avLst/>
            </a:prstGeom>
            <a:solidFill>
              <a:srgbClr val="C00000"/>
            </a:solidFill>
            <a:ln w="31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79FB2C2-0915-0E97-021D-EA8AE374F17C}"/>
                  </a:ext>
                </a:extLst>
              </p:cNvPr>
              <p:cNvSpPr txBox="1"/>
              <p:nvPr/>
            </p:nvSpPr>
            <p:spPr>
              <a:xfrm>
                <a:off x="163473" y="1737393"/>
                <a:ext cx="165105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2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𝜶</m:t>
                      </m:r>
                    </m:oMath>
                  </m:oMathPara>
                </a14:m>
                <a:endParaRPr lang="en-US" sz="2200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/>
                <a:r>
                  <a:rPr lang="en-US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virulence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79FB2C2-0915-0E97-021D-EA8AE374F1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473" y="1737393"/>
                <a:ext cx="1651050" cy="707886"/>
              </a:xfrm>
              <a:prstGeom prst="rect">
                <a:avLst/>
              </a:prstGeom>
              <a:blipFill>
                <a:blip r:embed="rId11"/>
                <a:stretch>
                  <a:fillRect b="-122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Group 16">
            <a:extLst>
              <a:ext uri="{FF2B5EF4-FFF2-40B4-BE49-F238E27FC236}">
                <a16:creationId xmlns:a16="http://schemas.microsoft.com/office/drawing/2014/main" id="{9E05DDDB-EFFE-D237-5038-C3B09F8E8F11}"/>
              </a:ext>
            </a:extLst>
          </p:cNvPr>
          <p:cNvGrpSpPr/>
          <p:nvPr/>
        </p:nvGrpSpPr>
        <p:grpSpPr>
          <a:xfrm>
            <a:off x="7961939" y="2843601"/>
            <a:ext cx="3686959" cy="2624506"/>
            <a:chOff x="5457041" y="2978639"/>
            <a:chExt cx="3686959" cy="2624506"/>
          </a:xfrm>
        </p:grpSpPr>
        <p:pic>
          <p:nvPicPr>
            <p:cNvPr id="18" name="Main graphic">
              <a:extLst>
                <a:ext uri="{FF2B5EF4-FFF2-40B4-BE49-F238E27FC236}">
                  <a16:creationId xmlns:a16="http://schemas.microsoft.com/office/drawing/2014/main" id="{7C7AB1EE-AF44-0DD4-892E-4BFC368BF842}"/>
                </a:ext>
              </a:extLst>
            </p:cNvPr>
            <p:cNvPicPr/>
            <p:nvPr/>
          </p:nvPicPr>
          <p:blipFill rotWithShape="1">
            <a:blip r:embed="rId12"/>
            <a:srcRect l="7655" b="12060"/>
            <a:stretch/>
          </p:blipFill>
          <p:spPr>
            <a:xfrm>
              <a:off x="5793911" y="2978639"/>
              <a:ext cx="3220259" cy="2423106"/>
            </a:xfrm>
            <a:prstGeom prst="rect">
              <a:avLst/>
            </a:prstGeom>
            <a:ln>
              <a:noFill/>
            </a:ln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CBA09C47-AF8D-4243-C9F6-8055585DC11C}"/>
                    </a:ext>
                  </a:extLst>
                </p:cNvPr>
                <p:cNvSpPr txBox="1"/>
                <p:nvPr/>
              </p:nvSpPr>
              <p:spPr>
                <a:xfrm rot="16200000">
                  <a:off x="4741502" y="3753445"/>
                  <a:ext cx="1861965" cy="43088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22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𝜷</m:t>
                      </m:r>
                    </m:oMath>
                  </a14:m>
                  <a:r>
                    <a:rPr lang="en-US" sz="2200" b="1" dirty="0">
                      <a:latin typeface="Arial" panose="020B0604020202020204" pitchFamily="34" charset="0"/>
                      <a:ea typeface="Cambria Math" panose="02040503050406030204" pitchFamily="18" charset="0"/>
                    </a:rPr>
                    <a:t>, </a:t>
                  </a:r>
                  <a:r>
                    <a:rPr lang="en-US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transmission</a:t>
                  </a:r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99D11758-0BDF-AF4E-80E8-1FAF30E4063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4741502" y="3753445"/>
                  <a:ext cx="1861965" cy="430887"/>
                </a:xfrm>
                <a:prstGeom prst="rect">
                  <a:avLst/>
                </a:prstGeom>
                <a:blipFill>
                  <a:blip r:embed="rId13"/>
                  <a:stretch>
                    <a:fillRect l="-8571" r="-25714" b="-204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33AFB928-B325-ECC9-E906-124249732394}"/>
                    </a:ext>
                  </a:extLst>
                </p:cNvPr>
                <p:cNvSpPr txBox="1"/>
                <p:nvPr/>
              </p:nvSpPr>
              <p:spPr>
                <a:xfrm>
                  <a:off x="6045486" y="5172258"/>
                  <a:ext cx="3098514" cy="43088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2200" b="1" i="1">
                          <a:latin typeface="Cambria Math" panose="02040503050406030204" pitchFamily="18" charset="0"/>
                        </a:rPr>
                        <m:t>𝜶</m:t>
                      </m:r>
                    </m:oMath>
                  </a14:m>
                  <a:r>
                    <a:rPr lang="en-US" sz="22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, </a:t>
                  </a:r>
                  <a:r>
                    <a:rPr lang="en-US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virulence + </a:t>
                  </a:r>
                  <a14:m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𝝁</m:t>
                      </m:r>
                    </m:oMath>
                  </a14:m>
                  <a:r>
                    <a:rPr lang="en-US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, nat. mort.</a:t>
                  </a:r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BC50DEE0-90CB-C646-BA59-373868C06C5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45486" y="5172258"/>
                  <a:ext cx="3098514" cy="430887"/>
                </a:xfrm>
                <a:prstGeom prst="rect">
                  <a:avLst/>
                </a:prstGeom>
                <a:blipFill>
                  <a:blip r:embed="rId14"/>
                  <a:stretch>
                    <a:fillRect t="-8571" b="-2571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12E691C2-AE17-8638-5189-D092ABCE19E5}"/>
              </a:ext>
            </a:extLst>
          </p:cNvPr>
          <p:cNvSpPr txBox="1"/>
          <p:nvPr/>
        </p:nvSpPr>
        <p:spPr>
          <a:xfrm>
            <a:off x="6910422" y="1713029"/>
            <a:ext cx="533021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000" dirty="0"/>
              <a:t>As a result, we predict the evolution of “</a:t>
            </a:r>
            <a:r>
              <a:rPr lang="en-US" sz="3000" b="1" dirty="0">
                <a:solidFill>
                  <a:srgbClr val="C00000"/>
                </a:solidFill>
              </a:rPr>
              <a:t>optimal virulence</a:t>
            </a:r>
            <a:r>
              <a:rPr lang="en-US" sz="3000" dirty="0"/>
              <a:t>.”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2E8C7958-E03B-DD65-791F-48F3256753D0}"/>
                  </a:ext>
                </a:extLst>
              </p:cNvPr>
              <p:cNvSpPr/>
              <p:nvPr/>
            </p:nvSpPr>
            <p:spPr>
              <a:xfrm>
                <a:off x="5882042" y="5973832"/>
                <a:ext cx="3910193" cy="73314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b="1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sym typeface="Symbol" pitchFamily="2" charset="2"/>
                            </a:rPr>
                          </m:ctrlPr>
                        </m:sSubPr>
                        <m:e>
                          <m:r>
                            <a:rPr lang="en-US" sz="2000" b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sym typeface="Symbol" pitchFamily="2" charset="2"/>
                            </a:rPr>
                            <m:t>𝐑</m:t>
                          </m:r>
                        </m:e>
                        <m:sub>
                          <m:r>
                            <a:rPr lang="en-US" sz="2000" b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sym typeface="Symbol" pitchFamily="2" charset="2"/>
                            </a:rPr>
                            <m:t>𝟎</m:t>
                          </m:r>
                        </m:sub>
                      </m:sSub>
                      <m:r>
                        <a:rPr lang="en-US" sz="2000" b="1" dirty="0">
                          <a:latin typeface="Cambria Math" panose="02040503050406030204" pitchFamily="18" charset="0"/>
                          <a:sym typeface="Symbol" pitchFamily="2" charset="2"/>
                        </a:rPr>
                        <m:t>=</m:t>
                      </m:r>
                      <m:f>
                        <m:fPr>
                          <m:ctrlPr>
                            <a:rPr lang="en-US" sz="20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Symbol" pitchFamily="2" charset="2"/>
                            </a:rPr>
                          </m:ctrlPr>
                        </m:fPr>
                        <m:num>
                          <m:r>
                            <a:rPr lang="en-US" sz="2000" b="1" dirty="0">
                              <a:solidFill>
                                <a:schemeClr val="tx1"/>
                              </a:solidFill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  <m:t>𝛃</m:t>
                          </m:r>
                          <m:r>
                            <a:rPr lang="en-US" sz="2000" b="1" i="0" dirty="0" smtClean="0">
                              <a:solidFill>
                                <a:schemeClr val="tx1"/>
                              </a:solidFill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  <m:t>(</m:t>
                          </m:r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  <m:t>𝑣𝑖𝑟𝑢𝑠</m:t>
                          </m:r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  <m:t> </m:t>
                          </m:r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  <m:t>𝑑𝑒𝑛𝑠𝑖𝑡𝑦</m:t>
                          </m:r>
                          <m:r>
                            <a:rPr lang="en-US" sz="2000" b="1" i="1" dirty="0" smtClean="0">
                              <a:solidFill>
                                <a:schemeClr val="tx1"/>
                              </a:solidFill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  <m:t>)</m:t>
                          </m:r>
                        </m:num>
                        <m:den>
                          <m:r>
                            <a:rPr lang="en-US" sz="20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  <m:t>𝛄</m:t>
                          </m:r>
                          <m:r>
                            <a:rPr lang="en-US" sz="2000" b="1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  <m:t>+ </m:t>
                          </m:r>
                          <m:r>
                            <a:rPr lang="en-US" sz="20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  <m:t>𝛍</m:t>
                          </m:r>
                          <m:r>
                            <a:rPr lang="en-US" sz="20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  <m:t>+</m:t>
                          </m:r>
                          <m:r>
                            <a:rPr lang="en-US" sz="2000" b="1" i="1" dirty="0" smtClean="0">
                              <a:solidFill>
                                <a:schemeClr val="tx1"/>
                              </a:solidFill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  <m:t>𝜶</m:t>
                          </m:r>
                          <m:r>
                            <a:rPr lang="en-US" sz="2000" b="1" dirty="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  <m:t>(</m:t>
                          </m:r>
                          <m:r>
                            <a:rPr lang="en-US" sz="2000" i="1" dirty="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  <m:t>𝑣𝑖𝑟𝑢𝑠</m:t>
                          </m:r>
                          <m:r>
                            <a:rPr lang="en-US" sz="2000" i="1" dirty="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  <m:t> </m:t>
                          </m:r>
                          <m:r>
                            <a:rPr lang="en-US" sz="2000" i="1" dirty="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  <m:t>𝑑𝑒𝑛𝑠𝑖𝑡𝑦</m:t>
                          </m:r>
                          <m:r>
                            <a:rPr lang="en-US" sz="2000" b="1" i="1" dirty="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2000" b="1" dirty="0">
                  <a:ea typeface="Lucida Grande"/>
                  <a:cs typeface="Times New Roman"/>
                </a:endParaRPr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2E8C7958-E03B-DD65-791F-48F3256753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2042" y="5973832"/>
                <a:ext cx="3910193" cy="733149"/>
              </a:xfrm>
              <a:prstGeom prst="rect">
                <a:avLst/>
              </a:prstGeom>
              <a:blipFill>
                <a:blip r:embed="rId15"/>
                <a:stretch>
                  <a:fillRect t="-1724" b="-120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Right Brace 23">
            <a:extLst>
              <a:ext uri="{FF2B5EF4-FFF2-40B4-BE49-F238E27FC236}">
                <a16:creationId xmlns:a16="http://schemas.microsoft.com/office/drawing/2014/main" id="{451C7FB8-6DA6-587F-2595-348D1A7E5752}"/>
              </a:ext>
            </a:extLst>
          </p:cNvPr>
          <p:cNvSpPr/>
          <p:nvPr/>
        </p:nvSpPr>
        <p:spPr>
          <a:xfrm>
            <a:off x="9777116" y="5789627"/>
            <a:ext cx="226639" cy="492443"/>
          </a:xfrm>
          <a:prstGeom prst="righ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DF65740-B893-8C89-BE09-76AF086034DD}"/>
              </a:ext>
            </a:extLst>
          </p:cNvPr>
          <p:cNvSpPr/>
          <p:nvPr/>
        </p:nvSpPr>
        <p:spPr>
          <a:xfrm>
            <a:off x="9933345" y="5835793"/>
            <a:ext cx="217937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infections created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2A0E5A5-1F75-6126-9D12-35645F438F0D}"/>
              </a:ext>
            </a:extLst>
          </p:cNvPr>
          <p:cNvSpPr/>
          <p:nvPr/>
        </p:nvSpPr>
        <p:spPr>
          <a:xfrm>
            <a:off x="9952231" y="6395295"/>
            <a:ext cx="176470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infections lost</a:t>
            </a:r>
          </a:p>
        </p:txBody>
      </p:sp>
      <p:sp>
        <p:nvSpPr>
          <p:cNvPr id="27" name="Right Brace 26">
            <a:extLst>
              <a:ext uri="{FF2B5EF4-FFF2-40B4-BE49-F238E27FC236}">
                <a16:creationId xmlns:a16="http://schemas.microsoft.com/office/drawing/2014/main" id="{D8A9D428-5CAD-CA28-70BB-CFF1AF78A71B}"/>
              </a:ext>
            </a:extLst>
          </p:cNvPr>
          <p:cNvSpPr/>
          <p:nvPr/>
        </p:nvSpPr>
        <p:spPr>
          <a:xfrm>
            <a:off x="9790368" y="6339243"/>
            <a:ext cx="226639" cy="492443"/>
          </a:xfrm>
          <a:prstGeom prst="righ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80650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Group 114">
            <a:extLst>
              <a:ext uri="{FF2B5EF4-FFF2-40B4-BE49-F238E27FC236}">
                <a16:creationId xmlns:a16="http://schemas.microsoft.com/office/drawing/2014/main" id="{D84416BC-3C43-FF47-8E76-8A9C5F25ED6B}"/>
              </a:ext>
            </a:extLst>
          </p:cNvPr>
          <p:cNvGrpSpPr/>
          <p:nvPr/>
        </p:nvGrpSpPr>
        <p:grpSpPr>
          <a:xfrm>
            <a:off x="350323" y="1656523"/>
            <a:ext cx="4604301" cy="3206995"/>
            <a:chOff x="427598" y="1755017"/>
            <a:chExt cx="5013429" cy="3347965"/>
          </a:xfrm>
        </p:grpSpPr>
        <p:grpSp>
          <p:nvGrpSpPr>
            <p:cNvPr id="118" name="Group 117">
              <a:extLst>
                <a:ext uri="{FF2B5EF4-FFF2-40B4-BE49-F238E27FC236}">
                  <a16:creationId xmlns:a16="http://schemas.microsoft.com/office/drawing/2014/main" id="{3821264F-A3EB-4B47-B156-89A95535C915}"/>
                </a:ext>
              </a:extLst>
            </p:cNvPr>
            <p:cNvGrpSpPr/>
            <p:nvPr/>
          </p:nvGrpSpPr>
          <p:grpSpPr>
            <a:xfrm>
              <a:off x="427598" y="1755017"/>
              <a:ext cx="5013429" cy="3347965"/>
              <a:chOff x="568280" y="7730391"/>
              <a:chExt cx="3813200" cy="2652380"/>
            </a:xfrm>
          </p:grpSpPr>
          <p:pic>
            <p:nvPicPr>
              <p:cNvPr id="137" name="Picture 6" descr="Gorilla Primate Silhouette Clip art - gorilla png download - 512*512 - Free  Transparent Gorilla png Download. - Clip Art Library">
                <a:extLst>
                  <a:ext uri="{FF2B5EF4-FFF2-40B4-BE49-F238E27FC236}">
                    <a16:creationId xmlns:a16="http://schemas.microsoft.com/office/drawing/2014/main" id="{541ACF21-60A0-F546-9539-0700C242B3F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68280" y="7730391"/>
                <a:ext cx="2652380" cy="26523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36" name="Graphic 135" descr="Germ with solid fill">
                <a:extLst>
                  <a:ext uri="{FF2B5EF4-FFF2-40B4-BE49-F238E27FC236}">
                    <a16:creationId xmlns:a16="http://schemas.microsoft.com/office/drawing/2014/main" id="{27031015-97E6-854A-AFC9-0669AEA412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3589382" y="8615196"/>
                <a:ext cx="273578" cy="273578"/>
              </a:xfrm>
              <a:prstGeom prst="rect">
                <a:avLst/>
              </a:prstGeom>
            </p:spPr>
          </p:pic>
          <p:pic>
            <p:nvPicPr>
              <p:cNvPr id="139" name="Graphic 138" descr="Germ with solid fill">
                <a:extLst>
                  <a:ext uri="{FF2B5EF4-FFF2-40B4-BE49-F238E27FC236}">
                    <a16:creationId xmlns:a16="http://schemas.microsoft.com/office/drawing/2014/main" id="{3732255F-6D80-7146-BF23-49A6B10448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027546" y="8786311"/>
                <a:ext cx="283312" cy="283312"/>
              </a:xfrm>
              <a:prstGeom prst="rect">
                <a:avLst/>
              </a:prstGeom>
            </p:spPr>
          </p:pic>
          <p:grpSp>
            <p:nvGrpSpPr>
              <p:cNvPr id="141" name="Group 140">
                <a:extLst>
                  <a:ext uri="{FF2B5EF4-FFF2-40B4-BE49-F238E27FC236}">
                    <a16:creationId xmlns:a16="http://schemas.microsoft.com/office/drawing/2014/main" id="{8DADC80F-D255-304A-A3ED-76D9BEDEBC45}"/>
                  </a:ext>
                </a:extLst>
              </p:cNvPr>
              <p:cNvGrpSpPr/>
              <p:nvPr/>
            </p:nvGrpSpPr>
            <p:grpSpPr>
              <a:xfrm rot="682692">
                <a:off x="3325191" y="8125224"/>
                <a:ext cx="1056289" cy="1131628"/>
                <a:chOff x="3812638" y="3996572"/>
                <a:chExt cx="1756160" cy="1923837"/>
              </a:xfrm>
            </p:grpSpPr>
            <p:pic>
              <p:nvPicPr>
                <p:cNvPr id="143" name="Graphic 142" descr="Cough outline">
                  <a:extLst>
                    <a:ext uri="{FF2B5EF4-FFF2-40B4-BE49-F238E27FC236}">
                      <a16:creationId xmlns:a16="http://schemas.microsoft.com/office/drawing/2014/main" id="{E164AAB0-3FD4-FE42-87C3-24BAB9495FE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rcRect l="92355" t="70722" r="-1876" b="20241"/>
                <a:stretch/>
              </p:blipFill>
              <p:spPr>
                <a:xfrm rot="20061264">
                  <a:off x="4856037" y="5243899"/>
                  <a:ext cx="712761" cy="676510"/>
                </a:xfrm>
                <a:prstGeom prst="rect">
                  <a:avLst/>
                </a:prstGeom>
              </p:spPr>
            </p:pic>
            <p:pic>
              <p:nvPicPr>
                <p:cNvPr id="144" name="Graphic 143" descr="Cough outline">
                  <a:extLst>
                    <a:ext uri="{FF2B5EF4-FFF2-40B4-BE49-F238E27FC236}">
                      <a16:creationId xmlns:a16="http://schemas.microsoft.com/office/drawing/2014/main" id="{46F7D4E1-3EAF-FA41-9C8C-3430FE26AE5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rcRect l="92355" t="70722" r="-1876" b="20241"/>
                <a:stretch/>
              </p:blipFill>
              <p:spPr>
                <a:xfrm rot="20061264">
                  <a:off x="4756547" y="4631513"/>
                  <a:ext cx="712761" cy="676510"/>
                </a:xfrm>
                <a:prstGeom prst="rect">
                  <a:avLst/>
                </a:prstGeom>
              </p:spPr>
            </p:pic>
            <p:pic>
              <p:nvPicPr>
                <p:cNvPr id="145" name="Graphic 144" descr="Cough outline">
                  <a:extLst>
                    <a:ext uri="{FF2B5EF4-FFF2-40B4-BE49-F238E27FC236}">
                      <a16:creationId xmlns:a16="http://schemas.microsoft.com/office/drawing/2014/main" id="{75023936-670B-DB45-B57F-1ACC9DAE705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rcRect l="92355" t="70722" r="-1876" b="20241"/>
                <a:stretch/>
              </p:blipFill>
              <p:spPr>
                <a:xfrm rot="20061264">
                  <a:off x="4621943" y="3996572"/>
                  <a:ext cx="712761" cy="676510"/>
                </a:xfrm>
                <a:prstGeom prst="rect">
                  <a:avLst/>
                </a:prstGeom>
              </p:spPr>
            </p:pic>
            <p:pic>
              <p:nvPicPr>
                <p:cNvPr id="146" name="Graphic 145" descr="Cough outline">
                  <a:extLst>
                    <a:ext uri="{FF2B5EF4-FFF2-40B4-BE49-F238E27FC236}">
                      <a16:creationId xmlns:a16="http://schemas.microsoft.com/office/drawing/2014/main" id="{EFABE03C-5D1F-9C4C-AD64-94826E12BB5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rcRect l="92355" t="70722" r="-1876" b="20241"/>
                <a:stretch/>
              </p:blipFill>
              <p:spPr>
                <a:xfrm rot="20061264">
                  <a:off x="4221575" y="4363221"/>
                  <a:ext cx="712761" cy="676510"/>
                </a:xfrm>
                <a:prstGeom prst="rect">
                  <a:avLst/>
                </a:prstGeom>
              </p:spPr>
            </p:pic>
            <p:pic>
              <p:nvPicPr>
                <p:cNvPr id="148" name="Graphic 147" descr="Cough outline">
                  <a:extLst>
                    <a:ext uri="{FF2B5EF4-FFF2-40B4-BE49-F238E27FC236}">
                      <a16:creationId xmlns:a16="http://schemas.microsoft.com/office/drawing/2014/main" id="{F3289DAB-89C0-2446-A69D-C23CEC30861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rcRect l="92355" t="70722" r="-1876" b="20241"/>
                <a:stretch/>
              </p:blipFill>
              <p:spPr>
                <a:xfrm rot="20061264">
                  <a:off x="3812638" y="4771896"/>
                  <a:ext cx="712761" cy="676511"/>
                </a:xfrm>
                <a:prstGeom prst="rect">
                  <a:avLst/>
                </a:prstGeom>
              </p:spPr>
            </p:pic>
          </p:grpSp>
        </p:grpSp>
        <p:pic>
          <p:nvPicPr>
            <p:cNvPr id="120" name="Graphic 119" descr="Germ with solid fill">
              <a:extLst>
                <a:ext uri="{FF2B5EF4-FFF2-40B4-BE49-F238E27FC236}">
                  <a16:creationId xmlns:a16="http://schemas.microsoft.com/office/drawing/2014/main" id="{C9DBE40E-578D-854F-BEF6-CE84A1C0946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894625" y="2511154"/>
              <a:ext cx="372486" cy="357610"/>
            </a:xfrm>
            <a:prstGeom prst="rect">
              <a:avLst/>
            </a:prstGeom>
          </p:spPr>
        </p:pic>
        <p:pic>
          <p:nvPicPr>
            <p:cNvPr id="121" name="Graphic 120" descr="Germ with solid fill">
              <a:extLst>
                <a:ext uri="{FF2B5EF4-FFF2-40B4-BE49-F238E27FC236}">
                  <a16:creationId xmlns:a16="http://schemas.microsoft.com/office/drawing/2014/main" id="{2324B131-F8D0-ED4E-A71B-A4A545CFCD6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188659" y="3493904"/>
              <a:ext cx="372486" cy="357610"/>
            </a:xfrm>
            <a:prstGeom prst="rect">
              <a:avLst/>
            </a:prstGeom>
          </p:spPr>
        </p:pic>
      </p:grpSp>
      <p:pic>
        <p:nvPicPr>
          <p:cNvPr id="36" name="Graphic 35" descr="Cough outline">
            <a:extLst>
              <a:ext uri="{FF2B5EF4-FFF2-40B4-BE49-F238E27FC236}">
                <a16:creationId xmlns:a16="http://schemas.microsoft.com/office/drawing/2014/main" id="{DECCDF17-1B70-8044-8E1B-BECA1376C75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92355" t="70722" r="-1876" b="20241"/>
          <a:stretch/>
        </p:blipFill>
        <p:spPr>
          <a:xfrm rot="20743956">
            <a:off x="4054055" y="2811777"/>
            <a:ext cx="517651" cy="481141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CF551200-8247-244A-B1CB-2DAEE584367B}"/>
              </a:ext>
            </a:extLst>
          </p:cNvPr>
          <p:cNvSpPr txBox="1"/>
          <p:nvPr/>
        </p:nvSpPr>
        <p:spPr>
          <a:xfrm>
            <a:off x="-5175" y="6326103"/>
            <a:ext cx="4098587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cs typeface="Franklin Gothic Medium"/>
              </a:rPr>
              <a:t>Alizon</a:t>
            </a:r>
            <a:r>
              <a:rPr lang="en-US" sz="1400" dirty="0">
                <a:cs typeface="Franklin Gothic Medium"/>
              </a:rPr>
              <a:t> et al. 2008. </a:t>
            </a:r>
            <a:r>
              <a:rPr lang="en-US" sz="1400" i="1" dirty="0">
                <a:cs typeface="Franklin Gothic Medium"/>
              </a:rPr>
              <a:t>J Evolutionary Biology</a:t>
            </a:r>
          </a:p>
          <a:p>
            <a:r>
              <a:rPr lang="en-US" sz="1400" dirty="0">
                <a:cs typeface="Franklin Gothic Medium"/>
              </a:rPr>
              <a:t>Anderson and May 1982. </a:t>
            </a:r>
            <a:r>
              <a:rPr lang="en-US" sz="1400" i="1" dirty="0">
                <a:cs typeface="Franklin Gothic Medium"/>
              </a:rPr>
              <a:t>Parasitology.</a:t>
            </a:r>
          </a:p>
        </p:txBody>
      </p:sp>
      <p:pic>
        <p:nvPicPr>
          <p:cNvPr id="34" name="Graphic 33" descr="Germ with solid fill">
            <a:extLst>
              <a:ext uri="{FF2B5EF4-FFF2-40B4-BE49-F238E27FC236}">
                <a16:creationId xmlns:a16="http://schemas.microsoft.com/office/drawing/2014/main" id="{564ECB5E-5DC9-1543-8AED-8C6E75BC40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58714" y="2906859"/>
            <a:ext cx="342089" cy="342552"/>
          </a:xfrm>
          <a:prstGeom prst="rect">
            <a:avLst/>
          </a:prstGeom>
        </p:spPr>
      </p:pic>
      <p:pic>
        <p:nvPicPr>
          <p:cNvPr id="37" name="Graphic 36" descr="Germ with solid fill">
            <a:extLst>
              <a:ext uri="{FF2B5EF4-FFF2-40B4-BE49-F238E27FC236}">
                <a16:creationId xmlns:a16="http://schemas.microsoft.com/office/drawing/2014/main" id="{3EC3134E-8370-4A48-9A38-965C24B9F7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70117" y="2439221"/>
            <a:ext cx="342089" cy="342552"/>
          </a:xfrm>
          <a:prstGeom prst="rect">
            <a:avLst/>
          </a:prstGeom>
        </p:spPr>
      </p:pic>
      <p:pic>
        <p:nvPicPr>
          <p:cNvPr id="38" name="Graphic 37" descr="Germ with solid fill">
            <a:extLst>
              <a:ext uri="{FF2B5EF4-FFF2-40B4-BE49-F238E27FC236}">
                <a16:creationId xmlns:a16="http://schemas.microsoft.com/office/drawing/2014/main" id="{294E445A-55FF-1F41-BE3B-A178AC1078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76946" y="2501049"/>
            <a:ext cx="342089" cy="342552"/>
          </a:xfrm>
          <a:prstGeom prst="rect">
            <a:avLst/>
          </a:prstGeom>
        </p:spPr>
      </p:pic>
      <p:pic>
        <p:nvPicPr>
          <p:cNvPr id="39" name="Graphic 38" descr="Germ with solid fill">
            <a:extLst>
              <a:ext uri="{FF2B5EF4-FFF2-40B4-BE49-F238E27FC236}">
                <a16:creationId xmlns:a16="http://schemas.microsoft.com/office/drawing/2014/main" id="{5B792491-E2B4-B74E-97F8-BDC3500C98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77038" y="2978580"/>
            <a:ext cx="342089" cy="342552"/>
          </a:xfrm>
          <a:prstGeom prst="rect">
            <a:avLst/>
          </a:prstGeom>
        </p:spPr>
      </p:pic>
      <p:pic>
        <p:nvPicPr>
          <p:cNvPr id="40" name="Graphic 39" descr="Germ with solid fill">
            <a:extLst>
              <a:ext uri="{FF2B5EF4-FFF2-40B4-BE49-F238E27FC236}">
                <a16:creationId xmlns:a16="http://schemas.microsoft.com/office/drawing/2014/main" id="{3F83159E-8012-7143-AE5D-63A7B47B96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86581" y="3174453"/>
            <a:ext cx="342089" cy="342553"/>
          </a:xfrm>
          <a:prstGeom prst="rect">
            <a:avLst/>
          </a:prstGeom>
        </p:spPr>
      </p:pic>
      <p:pic>
        <p:nvPicPr>
          <p:cNvPr id="41" name="Graphic 40" descr="Germ with solid fill">
            <a:extLst>
              <a:ext uri="{FF2B5EF4-FFF2-40B4-BE49-F238E27FC236}">
                <a16:creationId xmlns:a16="http://schemas.microsoft.com/office/drawing/2014/main" id="{4DB1E5FF-69EC-9140-A60E-6B35AC2DD0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59579" y="2721558"/>
            <a:ext cx="342089" cy="342553"/>
          </a:xfrm>
          <a:prstGeom prst="rect">
            <a:avLst/>
          </a:prstGeom>
        </p:spPr>
      </p:pic>
      <p:pic>
        <p:nvPicPr>
          <p:cNvPr id="42" name="Graphic 41" descr="Germ with solid fill">
            <a:extLst>
              <a:ext uri="{FF2B5EF4-FFF2-40B4-BE49-F238E27FC236}">
                <a16:creationId xmlns:a16="http://schemas.microsoft.com/office/drawing/2014/main" id="{D62A789F-9592-CA4D-B3D9-FCFB3E27AC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03985" y="2990714"/>
            <a:ext cx="342089" cy="342553"/>
          </a:xfrm>
          <a:prstGeom prst="rect">
            <a:avLst/>
          </a:prstGeom>
        </p:spPr>
      </p:pic>
      <p:pic>
        <p:nvPicPr>
          <p:cNvPr id="43" name="Graphic 42" descr="Germ with solid fill">
            <a:extLst>
              <a:ext uri="{FF2B5EF4-FFF2-40B4-BE49-F238E27FC236}">
                <a16:creationId xmlns:a16="http://schemas.microsoft.com/office/drawing/2014/main" id="{65C90336-4C45-1D40-A49C-CD8E0C1DDF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03069" y="3349285"/>
            <a:ext cx="342089" cy="342553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16B9469A-4911-91FD-0EAB-337B40DBDEDC}"/>
              </a:ext>
            </a:extLst>
          </p:cNvPr>
          <p:cNvGrpSpPr/>
          <p:nvPr/>
        </p:nvGrpSpPr>
        <p:grpSpPr>
          <a:xfrm>
            <a:off x="3519903" y="3161477"/>
            <a:ext cx="914400" cy="914400"/>
            <a:chOff x="65200" y="909486"/>
            <a:chExt cx="914400" cy="914400"/>
          </a:xfrm>
        </p:grpSpPr>
        <p:pic>
          <p:nvPicPr>
            <p:cNvPr id="3" name="Graphic 2" descr="Thermometer outline">
              <a:extLst>
                <a:ext uri="{FF2B5EF4-FFF2-40B4-BE49-F238E27FC236}">
                  <a16:creationId xmlns:a16="http://schemas.microsoft.com/office/drawing/2014/main" id="{9EB03C68-EE94-A0C7-D6CE-277BA2119A7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5200" y="909486"/>
              <a:ext cx="914400" cy="914400"/>
            </a:xfrm>
            <a:prstGeom prst="rect">
              <a:avLst/>
            </a:prstGeom>
          </p:spPr>
        </p:pic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FA70BCB9-8AAE-72DD-C604-3104B71793B5}"/>
                </a:ext>
              </a:extLst>
            </p:cNvPr>
            <p:cNvSpPr/>
            <p:nvPr/>
          </p:nvSpPr>
          <p:spPr>
            <a:xfrm>
              <a:off x="455675" y="1531749"/>
              <a:ext cx="136306" cy="130428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3F9A72B-3226-1798-7C28-1B767E02A078}"/>
                </a:ext>
              </a:extLst>
            </p:cNvPr>
            <p:cNvSpPr/>
            <p:nvPr/>
          </p:nvSpPr>
          <p:spPr>
            <a:xfrm>
              <a:off x="498497" y="1031480"/>
              <a:ext cx="45719" cy="524623"/>
            </a:xfrm>
            <a:prstGeom prst="rect">
              <a:avLst/>
            </a:prstGeom>
            <a:solidFill>
              <a:srgbClr val="C00000"/>
            </a:solidFill>
            <a:ln w="31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ACF09F2-FE0E-CB04-7CE1-DA269F25AF5C}"/>
                  </a:ext>
                </a:extLst>
              </p:cNvPr>
              <p:cNvSpPr txBox="1"/>
              <p:nvPr/>
            </p:nvSpPr>
            <p:spPr>
              <a:xfrm>
                <a:off x="3552976" y="3624567"/>
                <a:ext cx="165105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𝜷</m:t>
                      </m:r>
                    </m:oMath>
                  </m:oMathPara>
                </a14:m>
                <a:endParaRPr lang="en-US" sz="2200" b="1" dirty="0">
                  <a:solidFill>
                    <a:srgbClr val="C00000"/>
                  </a:solidFill>
                  <a:latin typeface="Arial" panose="020B0604020202020204" pitchFamily="34" charset="0"/>
                  <a:ea typeface="Cambria Math" panose="02040503050406030204" pitchFamily="18" charset="0"/>
                </a:endParaRPr>
              </a:p>
              <a:p>
                <a:pPr algn="ctr"/>
                <a:r>
                  <a:rPr lang="en-US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transmission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ACF09F2-FE0E-CB04-7CE1-DA269F25AF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2976" y="3624567"/>
                <a:ext cx="1651050" cy="707886"/>
              </a:xfrm>
              <a:prstGeom prst="rect">
                <a:avLst/>
              </a:prstGeom>
              <a:blipFill>
                <a:blip r:embed="rId10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itle 1">
            <a:extLst>
              <a:ext uri="{FF2B5EF4-FFF2-40B4-BE49-F238E27FC236}">
                <a16:creationId xmlns:a16="http://schemas.microsoft.com/office/drawing/2014/main" id="{2E16069A-4F57-34EE-1B5A-EE6C1EC86F69}"/>
              </a:ext>
            </a:extLst>
          </p:cNvPr>
          <p:cNvSpPr txBox="1">
            <a:spLocks/>
          </p:cNvSpPr>
          <p:nvPr/>
        </p:nvSpPr>
        <p:spPr>
          <a:xfrm>
            <a:off x="336558" y="339087"/>
            <a:ext cx="4882093" cy="110099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>
                <a:latin typeface="+mn-lt"/>
              </a:rPr>
              <a:t>A virus will evolve to </a:t>
            </a:r>
            <a:r>
              <a:rPr lang="en-US" sz="3000" b="1" dirty="0">
                <a:solidFill>
                  <a:srgbClr val="C00000"/>
                </a:solidFill>
                <a:latin typeface="+mn-lt"/>
              </a:rPr>
              <a:t>maximize</a:t>
            </a:r>
            <a:r>
              <a:rPr lang="en-US" sz="3000" dirty="0">
                <a:latin typeface="+mn-lt"/>
              </a:rPr>
              <a:t> its capacity for </a:t>
            </a:r>
            <a:r>
              <a:rPr lang="en-US" sz="3000" b="1" dirty="0">
                <a:solidFill>
                  <a:srgbClr val="C00000"/>
                </a:solidFill>
                <a:latin typeface="+mn-lt"/>
              </a:rPr>
              <a:t>between-host infections</a:t>
            </a:r>
            <a:r>
              <a:rPr lang="en-US" sz="3000" dirty="0">
                <a:latin typeface="+mn-lt"/>
              </a:rPr>
              <a:t> (R</a:t>
            </a:r>
            <a:r>
              <a:rPr lang="en-US" sz="3000" baseline="-25000" dirty="0">
                <a:latin typeface="+mn-lt"/>
              </a:rPr>
              <a:t>0</a:t>
            </a:r>
            <a:r>
              <a:rPr lang="en-US" sz="3000" dirty="0">
                <a:latin typeface="+mn-lt"/>
              </a:rPr>
              <a:t>).</a:t>
            </a:r>
            <a:endParaRPr lang="en-US" sz="3000" i="1" dirty="0">
              <a:latin typeface="+mn-lt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5001581-4B9C-1D34-92B5-7B5268C1AD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0404" y="128875"/>
            <a:ext cx="4098587" cy="1100990"/>
          </a:xfrm>
        </p:spPr>
        <p:txBody>
          <a:bodyPr>
            <a:normAutofit/>
          </a:bodyPr>
          <a:lstStyle/>
          <a:p>
            <a:pPr algn="ctr"/>
            <a:r>
              <a:rPr lang="en-US" sz="3600" i="1" dirty="0">
                <a:latin typeface="Calibri" panose="020F0502020204030204" pitchFamily="34" charset="0"/>
                <a:cs typeface="Calibri" panose="020F0502020204030204" pitchFamily="34" charset="0"/>
              </a:rPr>
              <a:t>Why do pathogens make us sick?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32404D-AE69-ADC6-8AF7-53EBEAFCF0AA}"/>
              </a:ext>
            </a:extLst>
          </p:cNvPr>
          <p:cNvSpPr txBox="1"/>
          <p:nvPr/>
        </p:nvSpPr>
        <p:spPr>
          <a:xfrm>
            <a:off x="336559" y="4946781"/>
            <a:ext cx="546299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0" dirty="0"/>
              <a:t>Mechanisms that promote </a:t>
            </a:r>
            <a:r>
              <a:rPr lang="en-US" sz="3000" b="1" dirty="0">
                <a:solidFill>
                  <a:srgbClr val="C00000"/>
                </a:solidFill>
              </a:rPr>
              <a:t>transmission</a:t>
            </a:r>
            <a:r>
              <a:rPr lang="en-US" sz="3000" dirty="0"/>
              <a:t> may also enhance </a:t>
            </a:r>
            <a:r>
              <a:rPr lang="en-US" sz="3000" b="1" dirty="0">
                <a:solidFill>
                  <a:srgbClr val="C00000"/>
                </a:solidFill>
              </a:rPr>
              <a:t>virulence</a:t>
            </a:r>
            <a:r>
              <a:rPr lang="en-US" sz="3000" dirty="0"/>
              <a:t> to the host.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39DE68B-FA8C-732E-F0E3-67C07142CE3F}"/>
              </a:ext>
            </a:extLst>
          </p:cNvPr>
          <p:cNvGrpSpPr/>
          <p:nvPr/>
        </p:nvGrpSpPr>
        <p:grpSpPr>
          <a:xfrm>
            <a:off x="1254674" y="1808974"/>
            <a:ext cx="914400" cy="914400"/>
            <a:chOff x="65200" y="909486"/>
            <a:chExt cx="914400" cy="914400"/>
          </a:xfrm>
        </p:grpSpPr>
        <p:pic>
          <p:nvPicPr>
            <p:cNvPr id="11" name="Graphic 10" descr="Thermometer outline">
              <a:extLst>
                <a:ext uri="{FF2B5EF4-FFF2-40B4-BE49-F238E27FC236}">
                  <a16:creationId xmlns:a16="http://schemas.microsoft.com/office/drawing/2014/main" id="{392F3CBD-4466-6154-DC12-7923C1B32D7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5200" y="909486"/>
              <a:ext cx="914400" cy="914400"/>
            </a:xfrm>
            <a:prstGeom prst="rect">
              <a:avLst/>
            </a:prstGeom>
          </p:spPr>
        </p:pic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6A0B212D-A6B9-F9F8-589F-4E3B366133CF}"/>
                </a:ext>
              </a:extLst>
            </p:cNvPr>
            <p:cNvSpPr/>
            <p:nvPr/>
          </p:nvSpPr>
          <p:spPr>
            <a:xfrm>
              <a:off x="455675" y="1531749"/>
              <a:ext cx="136306" cy="130428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7C9E38F-2C27-3FE1-F4A7-9135F93D7870}"/>
                </a:ext>
              </a:extLst>
            </p:cNvPr>
            <p:cNvSpPr/>
            <p:nvPr/>
          </p:nvSpPr>
          <p:spPr>
            <a:xfrm flipH="1">
              <a:off x="508737" y="1047768"/>
              <a:ext cx="45719" cy="533250"/>
            </a:xfrm>
            <a:prstGeom prst="rect">
              <a:avLst/>
            </a:prstGeom>
            <a:solidFill>
              <a:srgbClr val="C00000"/>
            </a:solidFill>
            <a:ln w="31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79FB2C2-0915-0E97-021D-EA8AE374F17C}"/>
                  </a:ext>
                </a:extLst>
              </p:cNvPr>
              <p:cNvSpPr txBox="1"/>
              <p:nvPr/>
            </p:nvSpPr>
            <p:spPr>
              <a:xfrm>
                <a:off x="163473" y="1737393"/>
                <a:ext cx="165105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2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𝜶</m:t>
                      </m:r>
                    </m:oMath>
                  </m:oMathPara>
                </a14:m>
                <a:endParaRPr lang="en-US" sz="2200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/>
                <a:r>
                  <a:rPr lang="en-US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virulence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79FB2C2-0915-0E97-021D-EA8AE374F1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473" y="1737393"/>
                <a:ext cx="1651050" cy="707886"/>
              </a:xfrm>
              <a:prstGeom prst="rect">
                <a:avLst/>
              </a:prstGeom>
              <a:blipFill>
                <a:blip r:embed="rId11"/>
                <a:stretch>
                  <a:fillRect b="-122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Group 16">
            <a:extLst>
              <a:ext uri="{FF2B5EF4-FFF2-40B4-BE49-F238E27FC236}">
                <a16:creationId xmlns:a16="http://schemas.microsoft.com/office/drawing/2014/main" id="{9E05DDDB-EFFE-D237-5038-C3B09F8E8F11}"/>
              </a:ext>
            </a:extLst>
          </p:cNvPr>
          <p:cNvGrpSpPr/>
          <p:nvPr/>
        </p:nvGrpSpPr>
        <p:grpSpPr>
          <a:xfrm>
            <a:off x="7961939" y="2843601"/>
            <a:ext cx="3686959" cy="2624506"/>
            <a:chOff x="5457041" y="2978639"/>
            <a:chExt cx="3686959" cy="2624506"/>
          </a:xfrm>
        </p:grpSpPr>
        <p:pic>
          <p:nvPicPr>
            <p:cNvPr id="18" name="Main graphic">
              <a:extLst>
                <a:ext uri="{FF2B5EF4-FFF2-40B4-BE49-F238E27FC236}">
                  <a16:creationId xmlns:a16="http://schemas.microsoft.com/office/drawing/2014/main" id="{7C7AB1EE-AF44-0DD4-892E-4BFC368BF842}"/>
                </a:ext>
              </a:extLst>
            </p:cNvPr>
            <p:cNvPicPr/>
            <p:nvPr/>
          </p:nvPicPr>
          <p:blipFill rotWithShape="1">
            <a:blip r:embed="rId12"/>
            <a:srcRect l="7655" b="12060"/>
            <a:stretch/>
          </p:blipFill>
          <p:spPr>
            <a:xfrm>
              <a:off x="5793911" y="2978639"/>
              <a:ext cx="3220259" cy="2423106"/>
            </a:xfrm>
            <a:prstGeom prst="rect">
              <a:avLst/>
            </a:prstGeom>
            <a:ln>
              <a:noFill/>
            </a:ln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CBA09C47-AF8D-4243-C9F6-8055585DC11C}"/>
                    </a:ext>
                  </a:extLst>
                </p:cNvPr>
                <p:cNvSpPr txBox="1"/>
                <p:nvPr/>
              </p:nvSpPr>
              <p:spPr>
                <a:xfrm rot="16200000">
                  <a:off x="4741502" y="3753445"/>
                  <a:ext cx="1861965" cy="43088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22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𝜷</m:t>
                      </m:r>
                    </m:oMath>
                  </a14:m>
                  <a:r>
                    <a:rPr lang="en-US" sz="2200" b="1" dirty="0">
                      <a:latin typeface="Arial" panose="020B0604020202020204" pitchFamily="34" charset="0"/>
                      <a:ea typeface="Cambria Math" panose="02040503050406030204" pitchFamily="18" charset="0"/>
                    </a:rPr>
                    <a:t>, </a:t>
                  </a:r>
                  <a:r>
                    <a:rPr lang="en-US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transmission</a:t>
                  </a:r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CBA09C47-AF8D-4243-C9F6-8055585DC11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4741502" y="3753445"/>
                  <a:ext cx="1861965" cy="430887"/>
                </a:xfrm>
                <a:prstGeom prst="rect">
                  <a:avLst/>
                </a:prstGeom>
                <a:blipFill>
                  <a:blip r:embed="rId13"/>
                  <a:stretch>
                    <a:fillRect l="-5714" r="-25714" b="-202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33AFB928-B325-ECC9-E906-124249732394}"/>
                    </a:ext>
                  </a:extLst>
                </p:cNvPr>
                <p:cNvSpPr txBox="1"/>
                <p:nvPr/>
              </p:nvSpPr>
              <p:spPr>
                <a:xfrm>
                  <a:off x="6045486" y="5172258"/>
                  <a:ext cx="3098514" cy="43088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2200" b="1" i="1">
                          <a:latin typeface="Cambria Math" panose="02040503050406030204" pitchFamily="18" charset="0"/>
                        </a:rPr>
                        <m:t>𝜶</m:t>
                      </m:r>
                    </m:oMath>
                  </a14:m>
                  <a:r>
                    <a:rPr lang="en-US" sz="22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, </a:t>
                  </a:r>
                  <a:r>
                    <a:rPr lang="en-US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virulence + </a:t>
                  </a:r>
                  <a14:m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𝝁</m:t>
                      </m:r>
                    </m:oMath>
                  </a14:m>
                  <a:r>
                    <a:rPr lang="en-US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, nat. mort.</a:t>
                  </a:r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33AFB928-B325-ECC9-E906-12424973239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45486" y="5172258"/>
                  <a:ext cx="3098514" cy="430887"/>
                </a:xfrm>
                <a:prstGeom prst="rect">
                  <a:avLst/>
                </a:prstGeom>
                <a:blipFill>
                  <a:blip r:embed="rId14"/>
                  <a:stretch>
                    <a:fillRect t="-8571" b="-2571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12E691C2-AE17-8638-5189-D092ABCE19E5}"/>
              </a:ext>
            </a:extLst>
          </p:cNvPr>
          <p:cNvSpPr txBox="1"/>
          <p:nvPr/>
        </p:nvSpPr>
        <p:spPr>
          <a:xfrm>
            <a:off x="6910422" y="1713029"/>
            <a:ext cx="533021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000" dirty="0"/>
              <a:t>As a result, we predict the evolution of “</a:t>
            </a:r>
            <a:r>
              <a:rPr lang="en-US" sz="3000" b="1" dirty="0">
                <a:solidFill>
                  <a:srgbClr val="C00000"/>
                </a:solidFill>
              </a:rPr>
              <a:t>optimal virulence</a:t>
            </a:r>
            <a:r>
              <a:rPr lang="en-US" sz="3000" dirty="0"/>
              <a:t>.”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2E8C7958-E03B-DD65-791F-48F3256753D0}"/>
                  </a:ext>
                </a:extLst>
              </p:cNvPr>
              <p:cNvSpPr/>
              <p:nvPr/>
            </p:nvSpPr>
            <p:spPr>
              <a:xfrm>
                <a:off x="5882042" y="5973832"/>
                <a:ext cx="3910193" cy="73314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b="1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sym typeface="Symbol" pitchFamily="2" charset="2"/>
                            </a:rPr>
                          </m:ctrlPr>
                        </m:sSubPr>
                        <m:e>
                          <m:r>
                            <a:rPr lang="en-US" sz="2000" b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sym typeface="Symbol" pitchFamily="2" charset="2"/>
                            </a:rPr>
                            <m:t>𝐑</m:t>
                          </m:r>
                        </m:e>
                        <m:sub>
                          <m:r>
                            <a:rPr lang="en-US" sz="2000" b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sym typeface="Symbol" pitchFamily="2" charset="2"/>
                            </a:rPr>
                            <m:t>𝟎</m:t>
                          </m:r>
                        </m:sub>
                      </m:sSub>
                      <m:r>
                        <a:rPr lang="en-US" sz="2000" b="1" dirty="0">
                          <a:latin typeface="Cambria Math" panose="02040503050406030204" pitchFamily="18" charset="0"/>
                          <a:sym typeface="Symbol" pitchFamily="2" charset="2"/>
                        </a:rPr>
                        <m:t>=</m:t>
                      </m:r>
                      <m:f>
                        <m:fPr>
                          <m:ctrlPr>
                            <a:rPr lang="en-US" sz="20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Symbol" pitchFamily="2" charset="2"/>
                            </a:rPr>
                          </m:ctrlPr>
                        </m:fPr>
                        <m:num>
                          <m:r>
                            <a:rPr lang="en-US" sz="2000" b="1" dirty="0">
                              <a:solidFill>
                                <a:schemeClr val="tx1"/>
                              </a:solidFill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  <m:t>𝛃</m:t>
                          </m:r>
                          <m:r>
                            <a:rPr lang="en-US" sz="2000" b="1" i="0" dirty="0" smtClean="0">
                              <a:solidFill>
                                <a:schemeClr val="tx1"/>
                              </a:solidFill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  <m:t>(</m:t>
                          </m:r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  <m:t>𝑣𝑖𝑟𝑢𝑠</m:t>
                          </m:r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  <m:t> </m:t>
                          </m:r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  <m:t>𝑑𝑒𝑛𝑠𝑖𝑡𝑦</m:t>
                          </m:r>
                          <m:r>
                            <a:rPr lang="en-US" sz="2000" b="1" i="1" dirty="0" smtClean="0">
                              <a:solidFill>
                                <a:schemeClr val="tx1"/>
                              </a:solidFill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  <m:t>)</m:t>
                          </m:r>
                        </m:num>
                        <m:den>
                          <m:r>
                            <a:rPr lang="en-US" sz="20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  <m:t>𝛄</m:t>
                          </m:r>
                          <m:r>
                            <a:rPr lang="en-US" sz="2000" b="1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  <m:t>+ </m:t>
                          </m:r>
                          <m:r>
                            <a:rPr lang="en-US" sz="20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  <m:t>𝛍</m:t>
                          </m:r>
                          <m:r>
                            <a:rPr lang="en-US" sz="20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  <m:t>+</m:t>
                          </m:r>
                          <m:r>
                            <a:rPr lang="en-US" sz="2000" b="1" i="1" dirty="0" smtClean="0">
                              <a:solidFill>
                                <a:schemeClr val="tx1"/>
                              </a:solidFill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  <m:t>𝜶</m:t>
                          </m:r>
                          <m:r>
                            <a:rPr lang="en-US" sz="2000" b="1" dirty="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  <m:t>(</m:t>
                          </m:r>
                          <m:r>
                            <a:rPr lang="en-US" sz="2000" i="1" dirty="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  <m:t>𝑣𝑖𝑟𝑢𝑠</m:t>
                          </m:r>
                          <m:r>
                            <a:rPr lang="en-US" sz="2000" i="1" dirty="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  <m:t> </m:t>
                          </m:r>
                          <m:r>
                            <a:rPr lang="en-US" sz="2000" i="1" dirty="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  <m:t>𝑑𝑒𝑛𝑠𝑖𝑡𝑦</m:t>
                          </m:r>
                          <m:r>
                            <a:rPr lang="en-US" sz="2000" b="1" i="1" dirty="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2000" b="1" dirty="0">
                  <a:ea typeface="Lucida Grande"/>
                  <a:cs typeface="Times New Roman"/>
                </a:endParaRPr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2E8C7958-E03B-DD65-791F-48F3256753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2042" y="5973832"/>
                <a:ext cx="3910193" cy="733149"/>
              </a:xfrm>
              <a:prstGeom prst="rect">
                <a:avLst/>
              </a:prstGeom>
              <a:blipFill>
                <a:blip r:embed="rId15"/>
                <a:stretch>
                  <a:fillRect t="-1724" b="-120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Right Brace 23">
            <a:extLst>
              <a:ext uri="{FF2B5EF4-FFF2-40B4-BE49-F238E27FC236}">
                <a16:creationId xmlns:a16="http://schemas.microsoft.com/office/drawing/2014/main" id="{451C7FB8-6DA6-587F-2595-348D1A7E5752}"/>
              </a:ext>
            </a:extLst>
          </p:cNvPr>
          <p:cNvSpPr/>
          <p:nvPr/>
        </p:nvSpPr>
        <p:spPr>
          <a:xfrm>
            <a:off x="9777116" y="5789627"/>
            <a:ext cx="226639" cy="492443"/>
          </a:xfrm>
          <a:prstGeom prst="righ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DF65740-B893-8C89-BE09-76AF086034DD}"/>
              </a:ext>
            </a:extLst>
          </p:cNvPr>
          <p:cNvSpPr/>
          <p:nvPr/>
        </p:nvSpPr>
        <p:spPr>
          <a:xfrm>
            <a:off x="9933345" y="5835793"/>
            <a:ext cx="217937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infections created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2A0E5A5-1F75-6126-9D12-35645F438F0D}"/>
              </a:ext>
            </a:extLst>
          </p:cNvPr>
          <p:cNvSpPr/>
          <p:nvPr/>
        </p:nvSpPr>
        <p:spPr>
          <a:xfrm>
            <a:off x="9952231" y="6395295"/>
            <a:ext cx="176470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infections lost</a:t>
            </a:r>
          </a:p>
        </p:txBody>
      </p:sp>
      <p:sp>
        <p:nvSpPr>
          <p:cNvPr id="27" name="Right Brace 26">
            <a:extLst>
              <a:ext uri="{FF2B5EF4-FFF2-40B4-BE49-F238E27FC236}">
                <a16:creationId xmlns:a16="http://schemas.microsoft.com/office/drawing/2014/main" id="{D8A9D428-5CAD-CA28-70BB-CFF1AF78A71B}"/>
              </a:ext>
            </a:extLst>
          </p:cNvPr>
          <p:cNvSpPr/>
          <p:nvPr/>
        </p:nvSpPr>
        <p:spPr>
          <a:xfrm>
            <a:off x="9790368" y="6339243"/>
            <a:ext cx="226639" cy="492443"/>
          </a:xfrm>
          <a:prstGeom prst="righ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C40B5B2-E425-551F-7929-6E9B7FD283D1}"/>
              </a:ext>
            </a:extLst>
          </p:cNvPr>
          <p:cNvCxnSpPr>
            <a:cxnSpLocks/>
          </p:cNvCxnSpPr>
          <p:nvPr/>
        </p:nvCxnSpPr>
        <p:spPr>
          <a:xfrm>
            <a:off x="6580729" y="5849127"/>
            <a:ext cx="1087420" cy="736337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1">
            <a:extLst>
              <a:ext uri="{FF2B5EF4-FFF2-40B4-BE49-F238E27FC236}">
                <a16:creationId xmlns:a16="http://schemas.microsoft.com/office/drawing/2014/main" id="{D87C939B-EF78-043D-AADF-BBED597F0F24}"/>
              </a:ext>
            </a:extLst>
          </p:cNvPr>
          <p:cNvSpPr txBox="1">
            <a:spLocks/>
          </p:cNvSpPr>
          <p:nvPr/>
        </p:nvSpPr>
        <p:spPr>
          <a:xfrm>
            <a:off x="5346933" y="4380582"/>
            <a:ext cx="2783441" cy="8935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latin typeface="+mn-lt"/>
              </a:rPr>
              <a:t>Note that originally Anderson and May (1982) represented this link to virus density as acting on the disease recovery rate, though it is now more commonly expressed as a function of virulence!</a:t>
            </a:r>
          </a:p>
        </p:txBody>
      </p:sp>
    </p:spTree>
    <p:extLst>
      <p:ext uri="{BB962C8B-B14F-4D97-AF65-F5344CB8AC3E}">
        <p14:creationId xmlns:p14="http://schemas.microsoft.com/office/powerpoint/2010/main" val="37956557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F512E4-16C5-736A-3195-DEC3E3216F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Group 114">
            <a:extLst>
              <a:ext uri="{FF2B5EF4-FFF2-40B4-BE49-F238E27FC236}">
                <a16:creationId xmlns:a16="http://schemas.microsoft.com/office/drawing/2014/main" id="{F0761272-7657-63EB-E1CA-810FF8C42CA2}"/>
              </a:ext>
            </a:extLst>
          </p:cNvPr>
          <p:cNvGrpSpPr/>
          <p:nvPr/>
        </p:nvGrpSpPr>
        <p:grpSpPr>
          <a:xfrm>
            <a:off x="350323" y="1656523"/>
            <a:ext cx="4604301" cy="3206995"/>
            <a:chOff x="427598" y="1755017"/>
            <a:chExt cx="5013429" cy="3347965"/>
          </a:xfrm>
        </p:grpSpPr>
        <p:grpSp>
          <p:nvGrpSpPr>
            <p:cNvPr id="118" name="Group 117">
              <a:extLst>
                <a:ext uri="{FF2B5EF4-FFF2-40B4-BE49-F238E27FC236}">
                  <a16:creationId xmlns:a16="http://schemas.microsoft.com/office/drawing/2014/main" id="{F993B180-901F-0CBF-9B35-ADFEC53B06DD}"/>
                </a:ext>
              </a:extLst>
            </p:cNvPr>
            <p:cNvGrpSpPr/>
            <p:nvPr/>
          </p:nvGrpSpPr>
          <p:grpSpPr>
            <a:xfrm>
              <a:off x="427598" y="1755017"/>
              <a:ext cx="5013429" cy="3347965"/>
              <a:chOff x="568280" y="7730391"/>
              <a:chExt cx="3813200" cy="2652380"/>
            </a:xfrm>
          </p:grpSpPr>
          <p:pic>
            <p:nvPicPr>
              <p:cNvPr id="137" name="Picture 6" descr="Gorilla Primate Silhouette Clip art - gorilla png download - 512*512 - Free  Transparent Gorilla png Download. - Clip Art Library">
                <a:extLst>
                  <a:ext uri="{FF2B5EF4-FFF2-40B4-BE49-F238E27FC236}">
                    <a16:creationId xmlns:a16="http://schemas.microsoft.com/office/drawing/2014/main" id="{A1CBD13B-13DE-188B-2DEF-ED815E44730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68280" y="7730391"/>
                <a:ext cx="2652380" cy="26523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36" name="Graphic 135" descr="Germ with solid fill">
                <a:extLst>
                  <a:ext uri="{FF2B5EF4-FFF2-40B4-BE49-F238E27FC236}">
                    <a16:creationId xmlns:a16="http://schemas.microsoft.com/office/drawing/2014/main" id="{FE994362-B18D-17A1-8D04-A5B3DFE928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3589382" y="8615196"/>
                <a:ext cx="273578" cy="273578"/>
              </a:xfrm>
              <a:prstGeom prst="rect">
                <a:avLst/>
              </a:prstGeom>
            </p:spPr>
          </p:pic>
          <p:pic>
            <p:nvPicPr>
              <p:cNvPr id="139" name="Graphic 138" descr="Germ with solid fill">
                <a:extLst>
                  <a:ext uri="{FF2B5EF4-FFF2-40B4-BE49-F238E27FC236}">
                    <a16:creationId xmlns:a16="http://schemas.microsoft.com/office/drawing/2014/main" id="{41DF8770-DF6B-5F82-0754-6A3EDF9F6D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027546" y="8786311"/>
                <a:ext cx="283312" cy="283312"/>
              </a:xfrm>
              <a:prstGeom prst="rect">
                <a:avLst/>
              </a:prstGeom>
            </p:spPr>
          </p:pic>
          <p:grpSp>
            <p:nvGrpSpPr>
              <p:cNvPr id="141" name="Group 140">
                <a:extLst>
                  <a:ext uri="{FF2B5EF4-FFF2-40B4-BE49-F238E27FC236}">
                    <a16:creationId xmlns:a16="http://schemas.microsoft.com/office/drawing/2014/main" id="{B917E602-BACA-B2B7-00CF-485A8981DE2B}"/>
                  </a:ext>
                </a:extLst>
              </p:cNvPr>
              <p:cNvGrpSpPr/>
              <p:nvPr/>
            </p:nvGrpSpPr>
            <p:grpSpPr>
              <a:xfrm rot="682692">
                <a:off x="3325191" y="8125224"/>
                <a:ext cx="1056289" cy="1131628"/>
                <a:chOff x="3812638" y="3996572"/>
                <a:chExt cx="1756160" cy="1923837"/>
              </a:xfrm>
            </p:grpSpPr>
            <p:pic>
              <p:nvPicPr>
                <p:cNvPr id="143" name="Graphic 142" descr="Cough outline">
                  <a:extLst>
                    <a:ext uri="{FF2B5EF4-FFF2-40B4-BE49-F238E27FC236}">
                      <a16:creationId xmlns:a16="http://schemas.microsoft.com/office/drawing/2014/main" id="{5B807278-F455-02E3-62FA-7D2B7C452D4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rcRect l="92355" t="70722" r="-1876" b="20241"/>
                <a:stretch/>
              </p:blipFill>
              <p:spPr>
                <a:xfrm rot="20061264">
                  <a:off x="4856037" y="5243899"/>
                  <a:ext cx="712761" cy="676510"/>
                </a:xfrm>
                <a:prstGeom prst="rect">
                  <a:avLst/>
                </a:prstGeom>
              </p:spPr>
            </p:pic>
            <p:pic>
              <p:nvPicPr>
                <p:cNvPr id="144" name="Graphic 143" descr="Cough outline">
                  <a:extLst>
                    <a:ext uri="{FF2B5EF4-FFF2-40B4-BE49-F238E27FC236}">
                      <a16:creationId xmlns:a16="http://schemas.microsoft.com/office/drawing/2014/main" id="{8AA3EA73-C57C-FC84-B9F5-19B1C549024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rcRect l="92355" t="70722" r="-1876" b="20241"/>
                <a:stretch/>
              </p:blipFill>
              <p:spPr>
                <a:xfrm rot="20061264">
                  <a:off x="4756547" y="4631513"/>
                  <a:ext cx="712761" cy="676510"/>
                </a:xfrm>
                <a:prstGeom prst="rect">
                  <a:avLst/>
                </a:prstGeom>
              </p:spPr>
            </p:pic>
            <p:pic>
              <p:nvPicPr>
                <p:cNvPr id="145" name="Graphic 144" descr="Cough outline">
                  <a:extLst>
                    <a:ext uri="{FF2B5EF4-FFF2-40B4-BE49-F238E27FC236}">
                      <a16:creationId xmlns:a16="http://schemas.microsoft.com/office/drawing/2014/main" id="{1A2146D1-8763-BF84-202C-EA55A310CF3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rcRect l="92355" t="70722" r="-1876" b="20241"/>
                <a:stretch/>
              </p:blipFill>
              <p:spPr>
                <a:xfrm rot="20061264">
                  <a:off x="4621943" y="3996572"/>
                  <a:ext cx="712761" cy="676510"/>
                </a:xfrm>
                <a:prstGeom prst="rect">
                  <a:avLst/>
                </a:prstGeom>
              </p:spPr>
            </p:pic>
            <p:pic>
              <p:nvPicPr>
                <p:cNvPr id="146" name="Graphic 145" descr="Cough outline">
                  <a:extLst>
                    <a:ext uri="{FF2B5EF4-FFF2-40B4-BE49-F238E27FC236}">
                      <a16:creationId xmlns:a16="http://schemas.microsoft.com/office/drawing/2014/main" id="{5D9496C0-FE17-960F-601A-8B1067190BE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rcRect l="92355" t="70722" r="-1876" b="20241"/>
                <a:stretch/>
              </p:blipFill>
              <p:spPr>
                <a:xfrm rot="20061264">
                  <a:off x="4221575" y="4363221"/>
                  <a:ext cx="712761" cy="676510"/>
                </a:xfrm>
                <a:prstGeom prst="rect">
                  <a:avLst/>
                </a:prstGeom>
              </p:spPr>
            </p:pic>
            <p:pic>
              <p:nvPicPr>
                <p:cNvPr id="148" name="Graphic 147" descr="Cough outline">
                  <a:extLst>
                    <a:ext uri="{FF2B5EF4-FFF2-40B4-BE49-F238E27FC236}">
                      <a16:creationId xmlns:a16="http://schemas.microsoft.com/office/drawing/2014/main" id="{75D46972-C03E-9395-4C35-E0E59B36968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rcRect l="92355" t="70722" r="-1876" b="20241"/>
                <a:stretch/>
              </p:blipFill>
              <p:spPr>
                <a:xfrm rot="20061264">
                  <a:off x="3812638" y="4771896"/>
                  <a:ext cx="712761" cy="676511"/>
                </a:xfrm>
                <a:prstGeom prst="rect">
                  <a:avLst/>
                </a:prstGeom>
              </p:spPr>
            </p:pic>
          </p:grpSp>
        </p:grpSp>
        <p:pic>
          <p:nvPicPr>
            <p:cNvPr id="120" name="Graphic 119" descr="Germ with solid fill">
              <a:extLst>
                <a:ext uri="{FF2B5EF4-FFF2-40B4-BE49-F238E27FC236}">
                  <a16:creationId xmlns:a16="http://schemas.microsoft.com/office/drawing/2014/main" id="{6590BCFC-F4C4-9F1B-D161-860DBEE925B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894625" y="2511154"/>
              <a:ext cx="372486" cy="357610"/>
            </a:xfrm>
            <a:prstGeom prst="rect">
              <a:avLst/>
            </a:prstGeom>
          </p:spPr>
        </p:pic>
        <p:pic>
          <p:nvPicPr>
            <p:cNvPr id="121" name="Graphic 120" descr="Germ with solid fill">
              <a:extLst>
                <a:ext uri="{FF2B5EF4-FFF2-40B4-BE49-F238E27FC236}">
                  <a16:creationId xmlns:a16="http://schemas.microsoft.com/office/drawing/2014/main" id="{4842754E-4733-A033-A1E1-E29C38C8F2F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188659" y="3493904"/>
              <a:ext cx="372486" cy="357610"/>
            </a:xfrm>
            <a:prstGeom prst="rect">
              <a:avLst/>
            </a:prstGeom>
          </p:spPr>
        </p:pic>
      </p:grpSp>
      <p:pic>
        <p:nvPicPr>
          <p:cNvPr id="36" name="Graphic 35" descr="Cough outline">
            <a:extLst>
              <a:ext uri="{FF2B5EF4-FFF2-40B4-BE49-F238E27FC236}">
                <a16:creationId xmlns:a16="http://schemas.microsoft.com/office/drawing/2014/main" id="{2EE18806-3C9D-B28E-D6F1-3664C58C5F2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92355" t="70722" r="-1876" b="20241"/>
          <a:stretch/>
        </p:blipFill>
        <p:spPr>
          <a:xfrm rot="20743956">
            <a:off x="4054055" y="2811777"/>
            <a:ext cx="517651" cy="481141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BC3153C2-D5DE-9238-7D07-769CA41A31EB}"/>
              </a:ext>
            </a:extLst>
          </p:cNvPr>
          <p:cNvSpPr txBox="1"/>
          <p:nvPr/>
        </p:nvSpPr>
        <p:spPr>
          <a:xfrm>
            <a:off x="-5175" y="6326103"/>
            <a:ext cx="4098587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cs typeface="Franklin Gothic Medium"/>
              </a:rPr>
              <a:t>Alizon</a:t>
            </a:r>
            <a:r>
              <a:rPr lang="en-US" sz="1400" dirty="0">
                <a:cs typeface="Franklin Gothic Medium"/>
              </a:rPr>
              <a:t> et al. 2008. </a:t>
            </a:r>
            <a:r>
              <a:rPr lang="en-US" sz="1400" i="1" dirty="0">
                <a:cs typeface="Franklin Gothic Medium"/>
              </a:rPr>
              <a:t>J Evolutionary Biology</a:t>
            </a:r>
          </a:p>
          <a:p>
            <a:r>
              <a:rPr lang="en-US" sz="1400" dirty="0">
                <a:cs typeface="Franklin Gothic Medium"/>
              </a:rPr>
              <a:t>Anderson and May 1982. </a:t>
            </a:r>
            <a:r>
              <a:rPr lang="en-US" sz="1400" i="1" dirty="0">
                <a:cs typeface="Franklin Gothic Medium"/>
              </a:rPr>
              <a:t>Parasitology.</a:t>
            </a:r>
          </a:p>
        </p:txBody>
      </p:sp>
      <p:pic>
        <p:nvPicPr>
          <p:cNvPr id="34" name="Graphic 33" descr="Germ with solid fill">
            <a:extLst>
              <a:ext uri="{FF2B5EF4-FFF2-40B4-BE49-F238E27FC236}">
                <a16:creationId xmlns:a16="http://schemas.microsoft.com/office/drawing/2014/main" id="{06C0E8BD-A93F-2F26-18C4-2C678D8E7C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58714" y="2906859"/>
            <a:ext cx="342089" cy="342552"/>
          </a:xfrm>
          <a:prstGeom prst="rect">
            <a:avLst/>
          </a:prstGeom>
        </p:spPr>
      </p:pic>
      <p:pic>
        <p:nvPicPr>
          <p:cNvPr id="37" name="Graphic 36" descr="Germ with solid fill">
            <a:extLst>
              <a:ext uri="{FF2B5EF4-FFF2-40B4-BE49-F238E27FC236}">
                <a16:creationId xmlns:a16="http://schemas.microsoft.com/office/drawing/2014/main" id="{BE826BA1-80C3-2EC9-58BC-5F776038D7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70117" y="2439221"/>
            <a:ext cx="342089" cy="342552"/>
          </a:xfrm>
          <a:prstGeom prst="rect">
            <a:avLst/>
          </a:prstGeom>
        </p:spPr>
      </p:pic>
      <p:pic>
        <p:nvPicPr>
          <p:cNvPr id="38" name="Graphic 37" descr="Germ with solid fill">
            <a:extLst>
              <a:ext uri="{FF2B5EF4-FFF2-40B4-BE49-F238E27FC236}">
                <a16:creationId xmlns:a16="http://schemas.microsoft.com/office/drawing/2014/main" id="{395A6DE3-687C-C808-EFA3-03F18D0BF6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76946" y="2501049"/>
            <a:ext cx="342089" cy="342552"/>
          </a:xfrm>
          <a:prstGeom prst="rect">
            <a:avLst/>
          </a:prstGeom>
        </p:spPr>
      </p:pic>
      <p:pic>
        <p:nvPicPr>
          <p:cNvPr id="39" name="Graphic 38" descr="Germ with solid fill">
            <a:extLst>
              <a:ext uri="{FF2B5EF4-FFF2-40B4-BE49-F238E27FC236}">
                <a16:creationId xmlns:a16="http://schemas.microsoft.com/office/drawing/2014/main" id="{5F9825AA-7408-5CC2-C193-B6F795B0DF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77038" y="2978580"/>
            <a:ext cx="342089" cy="342552"/>
          </a:xfrm>
          <a:prstGeom prst="rect">
            <a:avLst/>
          </a:prstGeom>
        </p:spPr>
      </p:pic>
      <p:pic>
        <p:nvPicPr>
          <p:cNvPr id="40" name="Graphic 39" descr="Germ with solid fill">
            <a:extLst>
              <a:ext uri="{FF2B5EF4-FFF2-40B4-BE49-F238E27FC236}">
                <a16:creationId xmlns:a16="http://schemas.microsoft.com/office/drawing/2014/main" id="{B2319292-5EBC-6369-DD53-7D6116A4D0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86581" y="3174453"/>
            <a:ext cx="342089" cy="342553"/>
          </a:xfrm>
          <a:prstGeom prst="rect">
            <a:avLst/>
          </a:prstGeom>
        </p:spPr>
      </p:pic>
      <p:pic>
        <p:nvPicPr>
          <p:cNvPr id="41" name="Graphic 40" descr="Germ with solid fill">
            <a:extLst>
              <a:ext uri="{FF2B5EF4-FFF2-40B4-BE49-F238E27FC236}">
                <a16:creationId xmlns:a16="http://schemas.microsoft.com/office/drawing/2014/main" id="{A4EE3F9B-1FF7-9B05-47A4-D75B54F6BA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59579" y="2721558"/>
            <a:ext cx="342089" cy="342553"/>
          </a:xfrm>
          <a:prstGeom prst="rect">
            <a:avLst/>
          </a:prstGeom>
        </p:spPr>
      </p:pic>
      <p:pic>
        <p:nvPicPr>
          <p:cNvPr id="42" name="Graphic 41" descr="Germ with solid fill">
            <a:extLst>
              <a:ext uri="{FF2B5EF4-FFF2-40B4-BE49-F238E27FC236}">
                <a16:creationId xmlns:a16="http://schemas.microsoft.com/office/drawing/2014/main" id="{C6CE13E6-F565-7F90-427C-4B6EDFB8DD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03985" y="2990714"/>
            <a:ext cx="342089" cy="342553"/>
          </a:xfrm>
          <a:prstGeom prst="rect">
            <a:avLst/>
          </a:prstGeom>
        </p:spPr>
      </p:pic>
      <p:pic>
        <p:nvPicPr>
          <p:cNvPr id="43" name="Graphic 42" descr="Germ with solid fill">
            <a:extLst>
              <a:ext uri="{FF2B5EF4-FFF2-40B4-BE49-F238E27FC236}">
                <a16:creationId xmlns:a16="http://schemas.microsoft.com/office/drawing/2014/main" id="{234A234B-2D97-2E3B-A88C-777D0D0001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03069" y="3349285"/>
            <a:ext cx="342089" cy="342553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BABAAAB2-D310-E4B5-3826-54304D8EB952}"/>
              </a:ext>
            </a:extLst>
          </p:cNvPr>
          <p:cNvGrpSpPr/>
          <p:nvPr/>
        </p:nvGrpSpPr>
        <p:grpSpPr>
          <a:xfrm>
            <a:off x="3519903" y="3161477"/>
            <a:ext cx="914400" cy="914400"/>
            <a:chOff x="65200" y="909486"/>
            <a:chExt cx="914400" cy="914400"/>
          </a:xfrm>
        </p:grpSpPr>
        <p:pic>
          <p:nvPicPr>
            <p:cNvPr id="3" name="Graphic 2" descr="Thermometer outline">
              <a:extLst>
                <a:ext uri="{FF2B5EF4-FFF2-40B4-BE49-F238E27FC236}">
                  <a16:creationId xmlns:a16="http://schemas.microsoft.com/office/drawing/2014/main" id="{B074D7F4-5098-24EC-8CB7-D4F19290A67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5200" y="909486"/>
              <a:ext cx="914400" cy="914400"/>
            </a:xfrm>
            <a:prstGeom prst="rect">
              <a:avLst/>
            </a:prstGeom>
          </p:spPr>
        </p:pic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5EC27AE4-D1B1-76B8-7645-562BD21FC9E9}"/>
                </a:ext>
              </a:extLst>
            </p:cNvPr>
            <p:cNvSpPr/>
            <p:nvPr/>
          </p:nvSpPr>
          <p:spPr>
            <a:xfrm>
              <a:off x="455675" y="1531749"/>
              <a:ext cx="136306" cy="130428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754A614-CBA5-C98D-C7C6-83FDA686D8AE}"/>
                </a:ext>
              </a:extLst>
            </p:cNvPr>
            <p:cNvSpPr/>
            <p:nvPr/>
          </p:nvSpPr>
          <p:spPr>
            <a:xfrm>
              <a:off x="498497" y="1031480"/>
              <a:ext cx="45719" cy="524623"/>
            </a:xfrm>
            <a:prstGeom prst="rect">
              <a:avLst/>
            </a:prstGeom>
            <a:solidFill>
              <a:srgbClr val="C00000"/>
            </a:solidFill>
            <a:ln w="31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3807A0C-1D99-0B92-B4C4-E1FB5DE4281C}"/>
                  </a:ext>
                </a:extLst>
              </p:cNvPr>
              <p:cNvSpPr txBox="1"/>
              <p:nvPr/>
            </p:nvSpPr>
            <p:spPr>
              <a:xfrm>
                <a:off x="3552976" y="3624567"/>
                <a:ext cx="165105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𝜷</m:t>
                      </m:r>
                    </m:oMath>
                  </m:oMathPara>
                </a14:m>
                <a:endParaRPr lang="en-US" sz="2200" b="1" dirty="0">
                  <a:solidFill>
                    <a:srgbClr val="C00000"/>
                  </a:solidFill>
                  <a:latin typeface="Arial" panose="020B0604020202020204" pitchFamily="34" charset="0"/>
                  <a:ea typeface="Cambria Math" panose="02040503050406030204" pitchFamily="18" charset="0"/>
                </a:endParaRPr>
              </a:p>
              <a:p>
                <a:pPr algn="ctr"/>
                <a:r>
                  <a:rPr lang="en-US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transmission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3807A0C-1D99-0B92-B4C4-E1FB5DE428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2976" y="3624567"/>
                <a:ext cx="1651050" cy="707886"/>
              </a:xfrm>
              <a:prstGeom prst="rect">
                <a:avLst/>
              </a:prstGeom>
              <a:blipFill>
                <a:blip r:embed="rId10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itle 1">
            <a:extLst>
              <a:ext uri="{FF2B5EF4-FFF2-40B4-BE49-F238E27FC236}">
                <a16:creationId xmlns:a16="http://schemas.microsoft.com/office/drawing/2014/main" id="{FC6222FA-FE35-3216-BB72-362E631E4346}"/>
              </a:ext>
            </a:extLst>
          </p:cNvPr>
          <p:cNvSpPr txBox="1">
            <a:spLocks/>
          </p:cNvSpPr>
          <p:nvPr/>
        </p:nvSpPr>
        <p:spPr>
          <a:xfrm>
            <a:off x="336558" y="339087"/>
            <a:ext cx="4882093" cy="110099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>
                <a:latin typeface="+mn-lt"/>
              </a:rPr>
              <a:t>A virus will evolve to </a:t>
            </a:r>
            <a:r>
              <a:rPr lang="en-US" sz="3000" b="1" dirty="0">
                <a:solidFill>
                  <a:srgbClr val="C00000"/>
                </a:solidFill>
                <a:latin typeface="+mn-lt"/>
              </a:rPr>
              <a:t>maximize</a:t>
            </a:r>
            <a:r>
              <a:rPr lang="en-US" sz="3000" dirty="0">
                <a:latin typeface="+mn-lt"/>
              </a:rPr>
              <a:t> its capacity for </a:t>
            </a:r>
            <a:r>
              <a:rPr lang="en-US" sz="3000" b="1" dirty="0">
                <a:solidFill>
                  <a:srgbClr val="C00000"/>
                </a:solidFill>
                <a:latin typeface="+mn-lt"/>
              </a:rPr>
              <a:t>between-host infections</a:t>
            </a:r>
            <a:r>
              <a:rPr lang="en-US" sz="3000" dirty="0">
                <a:latin typeface="+mn-lt"/>
              </a:rPr>
              <a:t> (R</a:t>
            </a:r>
            <a:r>
              <a:rPr lang="en-US" sz="3000" baseline="-25000" dirty="0">
                <a:latin typeface="+mn-lt"/>
              </a:rPr>
              <a:t>0</a:t>
            </a:r>
            <a:r>
              <a:rPr lang="en-US" sz="3000" dirty="0">
                <a:latin typeface="+mn-lt"/>
              </a:rPr>
              <a:t>).</a:t>
            </a:r>
            <a:endParaRPr lang="en-US" sz="3000" i="1" dirty="0">
              <a:latin typeface="+mn-lt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3C08109-DBF8-1A2D-3628-26BF5123E8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0404" y="128875"/>
            <a:ext cx="4098587" cy="1100990"/>
          </a:xfrm>
        </p:spPr>
        <p:txBody>
          <a:bodyPr>
            <a:normAutofit/>
          </a:bodyPr>
          <a:lstStyle/>
          <a:p>
            <a:pPr algn="ctr"/>
            <a:r>
              <a:rPr lang="en-US" sz="3600" i="1" dirty="0">
                <a:latin typeface="Calibri" panose="020F0502020204030204" pitchFamily="34" charset="0"/>
                <a:cs typeface="Calibri" panose="020F0502020204030204" pitchFamily="34" charset="0"/>
              </a:rPr>
              <a:t>Why do pathogens make us sick?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B342E83-B5BD-2068-6F4E-3F89BF48B1F0}"/>
              </a:ext>
            </a:extLst>
          </p:cNvPr>
          <p:cNvSpPr txBox="1"/>
          <p:nvPr/>
        </p:nvSpPr>
        <p:spPr>
          <a:xfrm>
            <a:off x="336559" y="4946781"/>
            <a:ext cx="546299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0" dirty="0"/>
              <a:t>Mechanisms that promote </a:t>
            </a:r>
            <a:r>
              <a:rPr lang="en-US" sz="3000" b="1" dirty="0">
                <a:solidFill>
                  <a:srgbClr val="C00000"/>
                </a:solidFill>
              </a:rPr>
              <a:t>transmission</a:t>
            </a:r>
            <a:r>
              <a:rPr lang="en-US" sz="3000" dirty="0"/>
              <a:t> may also enhance </a:t>
            </a:r>
            <a:r>
              <a:rPr lang="en-US" sz="3000" b="1" dirty="0">
                <a:solidFill>
                  <a:srgbClr val="C00000"/>
                </a:solidFill>
              </a:rPr>
              <a:t>virulence</a:t>
            </a:r>
            <a:r>
              <a:rPr lang="en-US" sz="3000" dirty="0"/>
              <a:t> to the host.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5BB8036-450C-16CD-070A-5741E7D534CE}"/>
              </a:ext>
            </a:extLst>
          </p:cNvPr>
          <p:cNvGrpSpPr/>
          <p:nvPr/>
        </p:nvGrpSpPr>
        <p:grpSpPr>
          <a:xfrm>
            <a:off x="1254674" y="1808974"/>
            <a:ext cx="914400" cy="914400"/>
            <a:chOff x="65200" y="909486"/>
            <a:chExt cx="914400" cy="914400"/>
          </a:xfrm>
        </p:grpSpPr>
        <p:pic>
          <p:nvPicPr>
            <p:cNvPr id="11" name="Graphic 10" descr="Thermometer outline">
              <a:extLst>
                <a:ext uri="{FF2B5EF4-FFF2-40B4-BE49-F238E27FC236}">
                  <a16:creationId xmlns:a16="http://schemas.microsoft.com/office/drawing/2014/main" id="{2C5DB47C-350D-E441-6C8B-B147B675D42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5200" y="909486"/>
              <a:ext cx="914400" cy="914400"/>
            </a:xfrm>
            <a:prstGeom prst="rect">
              <a:avLst/>
            </a:prstGeom>
          </p:spPr>
        </p:pic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B392E69-43F4-4941-AAD6-9F37F4C89887}"/>
                </a:ext>
              </a:extLst>
            </p:cNvPr>
            <p:cNvSpPr/>
            <p:nvPr/>
          </p:nvSpPr>
          <p:spPr>
            <a:xfrm>
              <a:off x="455675" y="1531749"/>
              <a:ext cx="136306" cy="130428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8C8144B-1CB7-DAEB-0BCE-639010FE42D5}"/>
                </a:ext>
              </a:extLst>
            </p:cNvPr>
            <p:cNvSpPr/>
            <p:nvPr/>
          </p:nvSpPr>
          <p:spPr>
            <a:xfrm flipH="1">
              <a:off x="508737" y="1047768"/>
              <a:ext cx="45719" cy="533250"/>
            </a:xfrm>
            <a:prstGeom prst="rect">
              <a:avLst/>
            </a:prstGeom>
            <a:solidFill>
              <a:srgbClr val="C00000"/>
            </a:solidFill>
            <a:ln w="31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10D8E52-8316-9C9B-BAB9-49BF4FC2566B}"/>
                  </a:ext>
                </a:extLst>
              </p:cNvPr>
              <p:cNvSpPr txBox="1"/>
              <p:nvPr/>
            </p:nvSpPr>
            <p:spPr>
              <a:xfrm>
                <a:off x="163473" y="1737393"/>
                <a:ext cx="165105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2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𝜶</m:t>
                      </m:r>
                    </m:oMath>
                  </m:oMathPara>
                </a14:m>
                <a:endParaRPr lang="en-US" sz="2200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/>
                <a:r>
                  <a:rPr lang="en-US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virulence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10D8E52-8316-9C9B-BAB9-49BF4FC256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473" y="1737393"/>
                <a:ext cx="1651050" cy="707886"/>
              </a:xfrm>
              <a:prstGeom prst="rect">
                <a:avLst/>
              </a:prstGeom>
              <a:blipFill>
                <a:blip r:embed="rId11"/>
                <a:stretch>
                  <a:fillRect b="-122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251F8250-E01A-C381-4DF1-DA649E346FE6}"/>
              </a:ext>
            </a:extLst>
          </p:cNvPr>
          <p:cNvSpPr txBox="1"/>
          <p:nvPr/>
        </p:nvSpPr>
        <p:spPr>
          <a:xfrm>
            <a:off x="6464985" y="1248751"/>
            <a:ext cx="533021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000" dirty="0"/>
              <a:t>As a result, we predict the evolution of “</a:t>
            </a:r>
            <a:r>
              <a:rPr lang="en-US" sz="3000" b="1" dirty="0">
                <a:solidFill>
                  <a:srgbClr val="C00000"/>
                </a:solidFill>
              </a:rPr>
              <a:t>optimal virulence</a:t>
            </a:r>
            <a:r>
              <a:rPr lang="en-US" sz="3000" dirty="0"/>
              <a:t>.”</a:t>
            </a:r>
          </a:p>
        </p:txBody>
      </p:sp>
      <p:pic>
        <p:nvPicPr>
          <p:cNvPr id="22" name="Picture 2">
            <a:extLst>
              <a:ext uri="{FF2B5EF4-FFF2-40B4-BE49-F238E27FC236}">
                <a16:creationId xmlns:a16="http://schemas.microsoft.com/office/drawing/2014/main" id="{4D167721-A75B-0388-3E6D-150E7A2EC2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38"/>
          <a:stretch/>
        </p:blipFill>
        <p:spPr bwMode="auto">
          <a:xfrm>
            <a:off x="5644447" y="2127476"/>
            <a:ext cx="6359468" cy="4623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87E2CF1D-7C4F-329F-36EB-C510F40B4450}"/>
                  </a:ext>
                </a:extLst>
              </p:cNvPr>
              <p:cNvSpPr/>
              <p:nvPr/>
            </p:nvSpPr>
            <p:spPr>
              <a:xfrm>
                <a:off x="4800603" y="4117577"/>
                <a:ext cx="1534891" cy="4770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500" b="1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sym typeface="Symbol" pitchFamily="2" charset="2"/>
                            </a:rPr>
                          </m:ctrlPr>
                        </m:sSubPr>
                        <m:e>
                          <m:r>
                            <a:rPr lang="en-US" sz="2500" b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sym typeface="Symbol" pitchFamily="2" charset="2"/>
                            </a:rPr>
                            <m:t>𝐑</m:t>
                          </m:r>
                        </m:e>
                        <m:sub>
                          <m:r>
                            <a:rPr lang="en-US" sz="2500" b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sym typeface="Symbol" pitchFamily="2" charset="2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en-US" sz="2500" b="1" dirty="0">
                  <a:ea typeface="Lucida Grande"/>
                  <a:cs typeface="Times New Roman"/>
                </a:endParaRPr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87E2CF1D-7C4F-329F-36EB-C510F40B44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0603" y="4117577"/>
                <a:ext cx="1534891" cy="477054"/>
              </a:xfrm>
              <a:prstGeom prst="rect">
                <a:avLst/>
              </a:prstGeom>
              <a:blipFill>
                <a:blip r:embed="rId13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1918618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0AAB750-3EC2-7841-0692-6DD230D95E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8685" y="146183"/>
            <a:ext cx="10012680" cy="1042537"/>
          </a:xfrm>
        </p:spPr>
        <p:txBody>
          <a:bodyPr>
            <a:noAutofit/>
          </a:bodyPr>
          <a:lstStyle/>
          <a:p>
            <a:pPr algn="ctr"/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lang="en-US" sz="30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virulence case study </a:t>
            </a:r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of rabbit Myxoma virus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314E1A-4180-AE7A-BE5F-C227E90DBD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080" y="1054894"/>
            <a:ext cx="7431405" cy="525446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1788: European rabbits brought to Australia as a food source</a:t>
            </a:r>
          </a:p>
          <a:p>
            <a:r>
              <a:rPr lang="en-US" dirty="0"/>
              <a:t>Rabbits quickly became feral and numbers soared.</a:t>
            </a:r>
          </a:p>
          <a:p>
            <a:r>
              <a:rPr lang="en-US" dirty="0"/>
              <a:t>1901: Australia constructed the famous “rabbit-proof fence” to attempt to keep rabbits out of agriculture in the West</a:t>
            </a:r>
          </a:p>
          <a:p>
            <a:r>
              <a:rPr lang="en-US" dirty="0"/>
              <a:t>Government looked to control measures, including biological controls in the 1930s.</a:t>
            </a:r>
          </a:p>
          <a:p>
            <a:r>
              <a:rPr lang="en-US" dirty="0"/>
              <a:t>Tried Myxoma virus, a 			            highly virulent European 		        poxvirus infecting rabbits.  		           	   with a CFR &gt;99%</a:t>
            </a:r>
          </a:p>
        </p:txBody>
      </p:sp>
      <p:pic>
        <p:nvPicPr>
          <p:cNvPr id="89092" name="Picture 4">
            <a:extLst>
              <a:ext uri="{FF2B5EF4-FFF2-40B4-BE49-F238E27FC236}">
                <a16:creationId xmlns:a16="http://schemas.microsoft.com/office/drawing/2014/main" id="{AB9F1471-B0FF-8171-E7E6-C9D7AAD7F8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5372" y="4612853"/>
            <a:ext cx="3078479" cy="2098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AE5345E7-FFE5-84AE-FD1C-C697292E28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9381" y="1086761"/>
            <a:ext cx="3832069" cy="5625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5426211-AE32-2FA5-7A0C-0C015630CAB8}"/>
              </a:ext>
            </a:extLst>
          </p:cNvPr>
          <p:cNvSpPr/>
          <p:nvPr/>
        </p:nvSpPr>
        <p:spPr>
          <a:xfrm>
            <a:off x="406079" y="1033943"/>
            <a:ext cx="11565371" cy="58240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3598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0AAB750-3EC2-7841-0692-6DD230D95E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8685" y="146183"/>
            <a:ext cx="10012680" cy="1042537"/>
          </a:xfrm>
        </p:spPr>
        <p:txBody>
          <a:bodyPr>
            <a:noAutofit/>
          </a:bodyPr>
          <a:lstStyle/>
          <a:p>
            <a:pPr algn="ctr"/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lang="en-US" sz="30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virulence case study </a:t>
            </a:r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of rabbit Myxoma virus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314E1A-4180-AE7A-BE5F-C227E90DBD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080" y="1054894"/>
            <a:ext cx="7431405" cy="525446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1788: European rabbits brought to Australia as a food source</a:t>
            </a:r>
          </a:p>
          <a:p>
            <a:r>
              <a:rPr lang="en-US" dirty="0"/>
              <a:t>Rabbits quickly became feral and numbers soared.</a:t>
            </a:r>
          </a:p>
          <a:p>
            <a:r>
              <a:rPr lang="en-US" dirty="0"/>
              <a:t>1901: Australia constructed the famous “rabbit-proof fence” to attempt to keep rabbits out of agriculture in the West.</a:t>
            </a:r>
          </a:p>
          <a:p>
            <a:r>
              <a:rPr lang="en-US" dirty="0"/>
              <a:t>Government looked to control measures, including biological controls in the 1930s.</a:t>
            </a:r>
          </a:p>
          <a:p>
            <a:r>
              <a:rPr lang="en-US" dirty="0"/>
              <a:t>Tried Myxoma virus, a 			            highly virulent European 		        poxvirus infecting rabbits.  		           	   with a CFR &gt;99%</a:t>
            </a:r>
          </a:p>
        </p:txBody>
      </p:sp>
      <p:pic>
        <p:nvPicPr>
          <p:cNvPr id="89092" name="Picture 4">
            <a:extLst>
              <a:ext uri="{FF2B5EF4-FFF2-40B4-BE49-F238E27FC236}">
                <a16:creationId xmlns:a16="http://schemas.microsoft.com/office/drawing/2014/main" id="{AB9F1471-B0FF-8171-E7E6-C9D7AAD7F8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5372" y="4612853"/>
            <a:ext cx="3078479" cy="2098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AE5345E7-FFE5-84AE-FD1C-C697292E28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9381" y="1086761"/>
            <a:ext cx="3832069" cy="5625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217F20F-ABAA-29AF-56D9-E6761F0FB03A}"/>
              </a:ext>
            </a:extLst>
          </p:cNvPr>
          <p:cNvSpPr/>
          <p:nvPr/>
        </p:nvSpPr>
        <p:spPr>
          <a:xfrm>
            <a:off x="406079" y="3803374"/>
            <a:ext cx="4352927" cy="30546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99735DE-F699-AF89-32AF-20A8D3A2FB7D}"/>
              </a:ext>
            </a:extLst>
          </p:cNvPr>
          <p:cNvSpPr/>
          <p:nvPr/>
        </p:nvSpPr>
        <p:spPr>
          <a:xfrm>
            <a:off x="201847" y="3803374"/>
            <a:ext cx="7802466" cy="7156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8705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0AAB750-3EC2-7841-0692-6DD230D95E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8685" y="146183"/>
            <a:ext cx="10012680" cy="1042537"/>
          </a:xfrm>
        </p:spPr>
        <p:txBody>
          <a:bodyPr>
            <a:noAutofit/>
          </a:bodyPr>
          <a:lstStyle/>
          <a:p>
            <a:pPr algn="ctr"/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lang="en-US" sz="30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virulence case study </a:t>
            </a:r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of rabbit Myxoma virus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314E1A-4180-AE7A-BE5F-C227E90DBD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080" y="1054894"/>
            <a:ext cx="7431405" cy="525446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1788: European rabbits brought to Australia as a food source</a:t>
            </a:r>
          </a:p>
          <a:p>
            <a:r>
              <a:rPr lang="en-US" dirty="0"/>
              <a:t>Rabbits quickly became feral and numbers soared.</a:t>
            </a:r>
          </a:p>
          <a:p>
            <a:r>
              <a:rPr lang="en-US" dirty="0"/>
              <a:t>1901: Australia constructed the famous “rabbit-proof fence” to attempt to keep rabbits out of agriculture in the West.</a:t>
            </a:r>
          </a:p>
          <a:p>
            <a:r>
              <a:rPr lang="en-US" dirty="0"/>
              <a:t>Government looked to control measures, including biological controls in the 1930s.</a:t>
            </a:r>
          </a:p>
          <a:p>
            <a:r>
              <a:rPr lang="en-US" dirty="0"/>
              <a:t>Tried Myxoma virus, a 			            highly virulent European 		        poxvirus infecting rabbits.  		           	   with a CFR &gt;99%.</a:t>
            </a:r>
          </a:p>
        </p:txBody>
      </p:sp>
      <p:pic>
        <p:nvPicPr>
          <p:cNvPr id="89092" name="Picture 4">
            <a:extLst>
              <a:ext uri="{FF2B5EF4-FFF2-40B4-BE49-F238E27FC236}">
                <a16:creationId xmlns:a16="http://schemas.microsoft.com/office/drawing/2014/main" id="{AB9F1471-B0FF-8171-E7E6-C9D7AAD7F8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5372" y="4612853"/>
            <a:ext cx="3078479" cy="2098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AE5345E7-FFE5-84AE-FD1C-C697292E28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9381" y="1086761"/>
            <a:ext cx="3832069" cy="5625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93242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1D7D55-D40A-B906-0759-9A968AEE72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886" y="1170940"/>
            <a:ext cx="7094729" cy="5493389"/>
          </a:xfrm>
        </p:spPr>
        <p:txBody>
          <a:bodyPr>
            <a:normAutofit/>
          </a:bodyPr>
          <a:lstStyle/>
          <a:p>
            <a:r>
              <a:rPr lang="en-US" sz="2600" dirty="0"/>
              <a:t>1911: British medical Dr. Sir Ronald Ross developed the first model of malaria while working in the Indian Medical Service.</a:t>
            </a:r>
          </a:p>
          <a:p>
            <a:r>
              <a:rPr lang="en-US" sz="2600" dirty="0"/>
              <a:t>1957: MacDonald modified this model to include the latent period of the parasite in the mosquito.</a:t>
            </a:r>
          </a:p>
          <a:p>
            <a:r>
              <a:rPr lang="en-US" sz="2600" dirty="0"/>
              <a:t>This led to a widespread WHO campaign for malaria elimination using DDT in the 1950s!</a:t>
            </a:r>
          </a:p>
          <a:p>
            <a:r>
              <a:rPr lang="en-US" sz="2600" dirty="0"/>
              <a:t>1991: Anderson and May extended model to show latency in the human population.</a:t>
            </a: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DF85677A-21BA-FD88-8983-301B4B26517F}"/>
              </a:ext>
            </a:extLst>
          </p:cNvPr>
          <p:cNvSpPr txBox="1">
            <a:spLocks/>
          </p:cNvSpPr>
          <p:nvPr/>
        </p:nvSpPr>
        <p:spPr>
          <a:xfrm>
            <a:off x="1237198" y="39048"/>
            <a:ext cx="941525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000" dirty="0">
                <a:latin typeface="+mn-lt"/>
              </a:rPr>
              <a:t>Malaria models have played a critical role in public health policy for over a century.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CA953EE-7A98-4304-AB9E-E76CD6C8CDA0}"/>
              </a:ext>
            </a:extLst>
          </p:cNvPr>
          <p:cNvSpPr txBox="1"/>
          <p:nvPr/>
        </p:nvSpPr>
        <p:spPr>
          <a:xfrm>
            <a:off x="8574658" y="6453294"/>
            <a:ext cx="355856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</a:rPr>
              <a:t>Mandal et al. 2011</a:t>
            </a:r>
            <a:r>
              <a:rPr lang="en-US" dirty="0">
                <a:cs typeface="Franklin Gothic Medium"/>
              </a:rPr>
              <a:t>. </a:t>
            </a:r>
            <a:r>
              <a:rPr lang="en-US" i="1" dirty="0">
                <a:cs typeface="Franklin Gothic Medium"/>
              </a:rPr>
              <a:t>Malaria Journal.</a:t>
            </a:r>
          </a:p>
        </p:txBody>
      </p:sp>
      <p:pic>
        <p:nvPicPr>
          <p:cNvPr id="4" name="Picture 2" descr="figure 2">
            <a:extLst>
              <a:ext uri="{FF2B5EF4-FFF2-40B4-BE49-F238E27FC236}">
                <a16:creationId xmlns:a16="http://schemas.microsoft.com/office/drawing/2014/main" id="{A8CBCE6E-E5B5-D126-1E88-3EFC6E66B3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9615" y="1323188"/>
            <a:ext cx="4991554" cy="4211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090221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0AAB750-3EC2-7841-0692-6DD230D95E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8482" y="365125"/>
            <a:ext cx="7995036" cy="1325563"/>
          </a:xfrm>
        </p:spPr>
        <p:txBody>
          <a:bodyPr>
            <a:noAutofit/>
          </a:bodyPr>
          <a:lstStyle/>
          <a:p>
            <a:pPr algn="ctr"/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Myxoma virus evolved to</a:t>
            </a:r>
            <a:r>
              <a:rPr lang="en-US" sz="30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intermediate virulence</a:t>
            </a:r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 in just a single year.</a:t>
            </a:r>
          </a:p>
        </p:txBody>
      </p:sp>
      <p:pic>
        <p:nvPicPr>
          <p:cNvPr id="8" name="Picture 7" descr="Table&#10;&#10;Description automatically generated">
            <a:extLst>
              <a:ext uri="{FF2B5EF4-FFF2-40B4-BE49-F238E27FC236}">
                <a16:creationId xmlns:a16="http://schemas.microsoft.com/office/drawing/2014/main" id="{C017F7EC-9B80-2DEA-9659-BAC03BA357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5561" y="1690688"/>
            <a:ext cx="8497957" cy="4572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0EB09C8-E404-704E-0C7F-165C02985CB6}"/>
              </a:ext>
            </a:extLst>
          </p:cNvPr>
          <p:cNvSpPr txBox="1"/>
          <p:nvPr/>
        </p:nvSpPr>
        <p:spPr>
          <a:xfrm>
            <a:off x="9265920" y="6473726"/>
            <a:ext cx="292608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cs typeface="Franklin Gothic Medium"/>
              </a:rPr>
              <a:t>Fenner</a:t>
            </a:r>
            <a:r>
              <a:rPr lang="en-US" dirty="0">
                <a:cs typeface="Franklin Gothic Medium"/>
              </a:rPr>
              <a:t> 1983. </a:t>
            </a:r>
            <a:r>
              <a:rPr lang="en-US" i="1" dirty="0">
                <a:cs typeface="Franklin Gothic Medium"/>
              </a:rPr>
              <a:t>Proc Roy Soc B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CA78F90-7B99-4440-8A47-850176905F43}"/>
              </a:ext>
            </a:extLst>
          </p:cNvPr>
          <p:cNvSpPr/>
          <p:nvPr/>
        </p:nvSpPr>
        <p:spPr>
          <a:xfrm>
            <a:off x="1595561" y="2425149"/>
            <a:ext cx="7137622" cy="503582"/>
          </a:xfrm>
          <a:prstGeom prst="rect">
            <a:avLst/>
          </a:prstGeom>
          <a:solidFill>
            <a:srgbClr val="FFFF00">
              <a:alpha val="4902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CEFEFBF-1CFD-650C-2D5C-B9511F4E696E}"/>
              </a:ext>
            </a:extLst>
          </p:cNvPr>
          <p:cNvSpPr/>
          <p:nvPr/>
        </p:nvSpPr>
        <p:spPr>
          <a:xfrm>
            <a:off x="1595561" y="3451157"/>
            <a:ext cx="7137622" cy="251791"/>
          </a:xfrm>
          <a:prstGeom prst="rect">
            <a:avLst/>
          </a:prstGeom>
          <a:solidFill>
            <a:srgbClr val="FFFF00">
              <a:alpha val="4902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90151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090" name="Picture 2">
            <a:extLst>
              <a:ext uri="{FF2B5EF4-FFF2-40B4-BE49-F238E27FC236}">
                <a16:creationId xmlns:a16="http://schemas.microsoft.com/office/drawing/2014/main" id="{919FA9B2-06FE-87EC-61C8-D25C99A6EC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807" y="1296770"/>
            <a:ext cx="4510694" cy="3765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2FC9DEE-E0B4-097C-B2F8-E8E280EE5A09}"/>
              </a:ext>
            </a:extLst>
          </p:cNvPr>
          <p:cNvSpPr txBox="1"/>
          <p:nvPr/>
        </p:nvSpPr>
        <p:spPr>
          <a:xfrm>
            <a:off x="274320" y="5062219"/>
            <a:ext cx="2651760" cy="147732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202122"/>
                </a:solidFill>
                <a:effectLst/>
              </a:rPr>
              <a:t>Rabbits around a waterhole in the myxomatosis trial site on </a:t>
            </a:r>
            <a:r>
              <a:rPr lang="en-US" b="0" i="0" dirty="0" err="1">
                <a:solidFill>
                  <a:srgbClr val="202122"/>
                </a:solidFill>
                <a:effectLst/>
              </a:rPr>
              <a:t>Wardang</a:t>
            </a:r>
            <a:r>
              <a:rPr lang="en-US" b="0" i="0" dirty="0">
                <a:solidFill>
                  <a:srgbClr val="202122"/>
                </a:solidFill>
                <a:effectLst/>
              </a:rPr>
              <a:t> Island, Australia, 1938</a:t>
            </a:r>
            <a:endParaRPr lang="en-US" i="1" dirty="0">
              <a:cs typeface="Franklin Gothic Medium"/>
            </a:endParaRPr>
          </a:p>
        </p:txBody>
      </p:sp>
      <p:sp>
        <p:nvSpPr>
          <p:cNvPr id="5" name="Title 5">
            <a:extLst>
              <a:ext uri="{FF2B5EF4-FFF2-40B4-BE49-F238E27FC236}">
                <a16:creationId xmlns:a16="http://schemas.microsoft.com/office/drawing/2014/main" id="{39F591D3-FCF0-A99A-9DCD-A4DD7A57FE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53090"/>
            <a:ext cx="10972800" cy="1325563"/>
          </a:xfrm>
        </p:spPr>
        <p:txBody>
          <a:bodyPr>
            <a:noAutofit/>
          </a:bodyPr>
          <a:lstStyle/>
          <a:p>
            <a:pPr algn="ctr"/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For Myxoma virus, </a:t>
            </a:r>
            <a:r>
              <a:rPr lang="en-US" sz="30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intermediate virulence evolution </a:t>
            </a:r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resulted from </a:t>
            </a:r>
            <a:r>
              <a:rPr lang="en-US" sz="30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optimization of the tradeoffs between virulence and transmission</a:t>
            </a:r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pic>
        <p:nvPicPr>
          <p:cNvPr id="4" name="Picture 3" descr="Chart, histogram&#10;&#10;Description automatically generated">
            <a:extLst>
              <a:ext uri="{FF2B5EF4-FFF2-40B4-BE49-F238E27FC236}">
                <a16:creationId xmlns:a16="http://schemas.microsoft.com/office/drawing/2014/main" id="{CB1D8014-EA1B-10D6-5716-6130041813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9300" y="1504950"/>
            <a:ext cx="5753100" cy="38481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EC7F34B-1239-2AA3-6C92-0AF8B897E96F}"/>
              </a:ext>
            </a:extLst>
          </p:cNvPr>
          <p:cNvSpPr txBox="1"/>
          <p:nvPr/>
        </p:nvSpPr>
        <p:spPr>
          <a:xfrm>
            <a:off x="6639338" y="6211669"/>
            <a:ext cx="5552662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cs typeface="Franklin Gothic Medium"/>
              </a:rPr>
              <a:t>Dwyer, Levin, and </a:t>
            </a:r>
            <a:r>
              <a:rPr lang="en-US" dirty="0" err="1">
                <a:cs typeface="Franklin Gothic Medium"/>
              </a:rPr>
              <a:t>Buttel</a:t>
            </a:r>
            <a:r>
              <a:rPr lang="en-US" dirty="0">
                <a:cs typeface="Franklin Gothic Medium"/>
              </a:rPr>
              <a:t>. 1990. </a:t>
            </a:r>
          </a:p>
          <a:p>
            <a:pPr algn="r"/>
            <a:r>
              <a:rPr lang="en-US" i="1" dirty="0">
                <a:cs typeface="Franklin Gothic Medium"/>
              </a:rPr>
              <a:t>Ecological Monographs.</a:t>
            </a:r>
          </a:p>
        </p:txBody>
      </p: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57530223-5224-8050-1476-2F108B03E4D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843" t="21480" r="5339"/>
          <a:stretch/>
        </p:blipFill>
        <p:spPr>
          <a:xfrm>
            <a:off x="5763040" y="5487802"/>
            <a:ext cx="3454659" cy="1370198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4647779-46E6-287C-AAA5-68C67F30612B}"/>
              </a:ext>
            </a:extLst>
          </p:cNvPr>
          <p:cNvCxnSpPr>
            <a:cxnSpLocks/>
          </p:cNvCxnSpPr>
          <p:nvPr/>
        </p:nvCxnSpPr>
        <p:spPr>
          <a:xfrm flipV="1">
            <a:off x="5963480" y="3852986"/>
            <a:ext cx="152748" cy="44071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>
            <a:extLst>
              <a:ext uri="{FF2B5EF4-FFF2-40B4-BE49-F238E27FC236}">
                <a16:creationId xmlns:a16="http://schemas.microsoft.com/office/drawing/2014/main" id="{2BDAFCC7-85C2-A686-CA29-80B1D919A82B}"/>
              </a:ext>
            </a:extLst>
          </p:cNvPr>
          <p:cNvSpPr txBox="1">
            <a:spLocks/>
          </p:cNvSpPr>
          <p:nvPr/>
        </p:nvSpPr>
        <p:spPr>
          <a:xfrm>
            <a:off x="4838289" y="3985096"/>
            <a:ext cx="1513844" cy="15813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800" dirty="0">
                <a:latin typeface="+mn-lt"/>
              </a:rPr>
              <a:t>Cumulative transmission function, similar to R</a:t>
            </a:r>
            <a:r>
              <a:rPr lang="en-US" sz="1800" baseline="-25000" dirty="0">
                <a:latin typeface="+mn-lt"/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156556219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D0B2EB-F642-10F4-16B7-378D82B2C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60" y="0"/>
            <a:ext cx="11449880" cy="1325563"/>
          </a:xfrm>
        </p:spPr>
        <p:txBody>
          <a:bodyPr>
            <a:normAutofit/>
          </a:bodyPr>
          <a:lstStyle/>
          <a:p>
            <a:r>
              <a:rPr lang="en-US" sz="3000" dirty="0">
                <a:latin typeface="+mn-lt"/>
              </a:rPr>
              <a:t>Another classic </a:t>
            </a:r>
            <a:r>
              <a:rPr lang="en-US" sz="3000" b="1" dirty="0">
                <a:solidFill>
                  <a:srgbClr val="C00000"/>
                </a:solidFill>
                <a:latin typeface="+mn-lt"/>
              </a:rPr>
              <a:t>transmission-virulence tradeoff:</a:t>
            </a:r>
            <a:r>
              <a:rPr lang="en-US" sz="3000" dirty="0">
                <a:latin typeface="+mn-lt"/>
              </a:rPr>
              <a:t> </a:t>
            </a:r>
            <a:br>
              <a:rPr lang="en-US" sz="3000" dirty="0">
                <a:latin typeface="+mn-lt"/>
              </a:rPr>
            </a:br>
            <a:r>
              <a:rPr lang="en-US" sz="3000" dirty="0">
                <a:latin typeface="+mn-lt"/>
              </a:rPr>
              <a:t>parasites of monarch butterflies</a:t>
            </a:r>
          </a:p>
        </p:txBody>
      </p:sp>
      <p:pic>
        <p:nvPicPr>
          <p:cNvPr id="5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EF187663-4253-27FA-89FD-AB4B2B272E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2707"/>
          <a:stretch/>
        </p:blipFill>
        <p:spPr>
          <a:xfrm>
            <a:off x="371060" y="2879475"/>
            <a:ext cx="8096542" cy="3541203"/>
          </a:xfrm>
        </p:spPr>
      </p:pic>
      <p:pic>
        <p:nvPicPr>
          <p:cNvPr id="8" name="Picture 7" descr="A close up of a bug&#10;&#10;Description automatically generated with low confidence">
            <a:extLst>
              <a:ext uri="{FF2B5EF4-FFF2-40B4-BE49-F238E27FC236}">
                <a16:creationId xmlns:a16="http://schemas.microsoft.com/office/drawing/2014/main" id="{D152420B-EB7D-100B-6048-F8F79EE58E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86870" y="776288"/>
            <a:ext cx="3480569" cy="50323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AC5C6C5-1E3A-1B0D-BF24-17D957B78EA3}"/>
              </a:ext>
            </a:extLst>
          </p:cNvPr>
          <p:cNvSpPr txBox="1">
            <a:spLocks/>
          </p:cNvSpPr>
          <p:nvPr/>
        </p:nvSpPr>
        <p:spPr>
          <a:xfrm>
            <a:off x="490329" y="1253331"/>
            <a:ext cx="809654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/>
              <a:t>Monarch butterflies infected with the protozoan parasite, </a:t>
            </a:r>
            <a:r>
              <a:rPr lang="en-US" sz="2200" i="1" dirty="0" err="1"/>
              <a:t>Ophryocystis</a:t>
            </a:r>
            <a:r>
              <a:rPr lang="en-US" sz="2200" i="1" dirty="0"/>
              <a:t> </a:t>
            </a:r>
            <a:r>
              <a:rPr lang="en-US" sz="2200" i="1" dirty="0" err="1"/>
              <a:t>elektroscirrha</a:t>
            </a:r>
            <a:r>
              <a:rPr lang="en-US" sz="2200" dirty="0"/>
              <a:t>, demonstrate reduced emergence and mating probabilities at higher parasite spore load (</a:t>
            </a:r>
            <a:r>
              <a:rPr lang="en-US" sz="2200" b="1" dirty="0">
                <a:solidFill>
                  <a:srgbClr val="C00000"/>
                </a:solidFill>
              </a:rPr>
              <a:t>virulence</a:t>
            </a:r>
            <a:r>
              <a:rPr lang="en-US" sz="2200" dirty="0"/>
              <a:t>).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5F21C0F-ECE6-77E2-FB6D-EA224C128CA0}"/>
              </a:ext>
            </a:extLst>
          </p:cNvPr>
          <p:cNvSpPr/>
          <p:nvPr/>
        </p:nvSpPr>
        <p:spPr>
          <a:xfrm>
            <a:off x="371060" y="2879475"/>
            <a:ext cx="357810" cy="549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7E88102-33C9-3465-1A70-20D74579A0BD}"/>
              </a:ext>
            </a:extLst>
          </p:cNvPr>
          <p:cNvSpPr/>
          <p:nvPr/>
        </p:nvSpPr>
        <p:spPr>
          <a:xfrm>
            <a:off x="4644886" y="2742825"/>
            <a:ext cx="357810" cy="549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A161D03-E485-A101-A722-6130C6A4AD39}"/>
              </a:ext>
            </a:extLst>
          </p:cNvPr>
          <p:cNvSpPr txBox="1"/>
          <p:nvPr/>
        </p:nvSpPr>
        <p:spPr>
          <a:xfrm>
            <a:off x="9409043" y="6486938"/>
            <a:ext cx="278295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cs typeface="Franklin Gothic Medium"/>
              </a:rPr>
              <a:t>de </a:t>
            </a:r>
            <a:r>
              <a:rPr lang="en-US" dirty="0" err="1">
                <a:cs typeface="Franklin Gothic Medium"/>
              </a:rPr>
              <a:t>Roode</a:t>
            </a:r>
            <a:r>
              <a:rPr lang="en-US" dirty="0">
                <a:cs typeface="Franklin Gothic Medium"/>
              </a:rPr>
              <a:t> et al. 2008. </a:t>
            </a:r>
            <a:r>
              <a:rPr lang="en-US" i="1" dirty="0">
                <a:cs typeface="Franklin Gothic Medium"/>
              </a:rPr>
              <a:t>PNAS.</a:t>
            </a:r>
          </a:p>
        </p:txBody>
      </p:sp>
    </p:spTree>
    <p:extLst>
      <p:ext uri="{BB962C8B-B14F-4D97-AF65-F5344CB8AC3E}">
        <p14:creationId xmlns:p14="http://schemas.microsoft.com/office/powerpoint/2010/main" val="334178880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9CD30A7-3551-7B26-2C3C-0DBFC308050F}"/>
              </a:ext>
            </a:extLst>
          </p:cNvPr>
          <p:cNvSpPr txBox="1">
            <a:spLocks/>
          </p:cNvSpPr>
          <p:nvPr/>
        </p:nvSpPr>
        <p:spPr>
          <a:xfrm>
            <a:off x="490329" y="1253331"/>
            <a:ext cx="809654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solidFill>
                  <a:schemeClr val="bg1">
                    <a:lumMod val="75000"/>
                  </a:schemeClr>
                </a:solidFill>
              </a:rPr>
              <a:t>Monarch butterflies infected with the protozoan parasite, </a:t>
            </a:r>
            <a:r>
              <a:rPr lang="en-US" sz="2200" i="1" dirty="0" err="1">
                <a:solidFill>
                  <a:schemeClr val="bg1">
                    <a:lumMod val="75000"/>
                  </a:schemeClr>
                </a:solidFill>
              </a:rPr>
              <a:t>Ophryocystis</a:t>
            </a:r>
            <a:r>
              <a:rPr lang="en-US" sz="2200" i="1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2200" i="1" dirty="0" err="1">
                <a:solidFill>
                  <a:schemeClr val="bg1">
                    <a:lumMod val="75000"/>
                  </a:schemeClr>
                </a:solidFill>
              </a:rPr>
              <a:t>elektroscirrha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</a:rPr>
              <a:t>, demonstrate reduced emergence and mating probabilities at higher parasite spore load (</a:t>
            </a:r>
            <a:r>
              <a:rPr lang="en-US" sz="2200" b="1" dirty="0">
                <a:solidFill>
                  <a:schemeClr val="bg1">
                    <a:lumMod val="75000"/>
                  </a:schemeClr>
                </a:solidFill>
              </a:rPr>
              <a:t>virulence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</a:rPr>
              <a:t>). </a:t>
            </a:r>
          </a:p>
          <a:p>
            <a:r>
              <a:rPr lang="en-US" sz="2200" dirty="0"/>
              <a:t>On the flip side, higher parasite loads also led to increased </a:t>
            </a:r>
            <a:r>
              <a:rPr lang="en-US" sz="2200" b="1" dirty="0">
                <a:solidFill>
                  <a:srgbClr val="C00000"/>
                </a:solidFill>
              </a:rPr>
              <a:t>transmission</a:t>
            </a:r>
            <a:r>
              <a:rPr lang="en-US" sz="2200" dirty="0"/>
              <a:t> through higher proportions of monarch eggs that acquired spores and higher numbers of parasites per egg and milkweed leaf, which increased the probability of infection.</a:t>
            </a:r>
          </a:p>
        </p:txBody>
      </p:sp>
      <p:pic>
        <p:nvPicPr>
          <p:cNvPr id="10" name="Picture 9" descr="Chart, scatter chart&#10;&#10;Description automatically generated">
            <a:extLst>
              <a:ext uri="{FF2B5EF4-FFF2-40B4-BE49-F238E27FC236}">
                <a16:creationId xmlns:a16="http://schemas.microsoft.com/office/drawing/2014/main" id="{5E697EFC-F446-3263-8F8E-6A46893511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764" b="5080"/>
          <a:stretch/>
        </p:blipFill>
        <p:spPr>
          <a:xfrm>
            <a:off x="124561" y="3804262"/>
            <a:ext cx="3111217" cy="2807193"/>
          </a:xfrm>
          <a:prstGeom prst="rect">
            <a:avLst/>
          </a:prstGeom>
        </p:spPr>
      </p:pic>
      <p:pic>
        <p:nvPicPr>
          <p:cNvPr id="12" name="Picture 11" descr="Chart, scatter chart&#10;&#10;Description automatically generated">
            <a:extLst>
              <a:ext uri="{FF2B5EF4-FFF2-40B4-BE49-F238E27FC236}">
                <a16:creationId xmlns:a16="http://schemas.microsoft.com/office/drawing/2014/main" id="{D0C25A9B-EFC2-25CF-7B09-C5BE3D7698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4017" y="3753123"/>
            <a:ext cx="2909896" cy="2807194"/>
          </a:xfrm>
          <a:prstGeom prst="rect">
            <a:avLst/>
          </a:prstGeom>
        </p:spPr>
      </p:pic>
      <p:pic>
        <p:nvPicPr>
          <p:cNvPr id="14" name="Picture 13" descr="Chart, scatter chart&#10;&#10;Description automatically generated">
            <a:extLst>
              <a:ext uri="{FF2B5EF4-FFF2-40B4-BE49-F238E27FC236}">
                <a16:creationId xmlns:a16="http://schemas.microsoft.com/office/drawing/2014/main" id="{10AFACEA-BD15-EF79-8BD8-BE7CCDAAEA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8568" y="3753123"/>
            <a:ext cx="2781311" cy="2858332"/>
          </a:xfrm>
          <a:prstGeom prst="rect">
            <a:avLst/>
          </a:prstGeom>
        </p:spPr>
      </p:pic>
      <p:pic>
        <p:nvPicPr>
          <p:cNvPr id="15" name="Picture 14" descr="A close up of a bug&#10;&#10;Description automatically generated with low confidence">
            <a:extLst>
              <a:ext uri="{FF2B5EF4-FFF2-40B4-BE49-F238E27FC236}">
                <a16:creationId xmlns:a16="http://schemas.microsoft.com/office/drawing/2014/main" id="{178F3912-ED6C-B14A-4A80-03FDD31D59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86870" y="776288"/>
            <a:ext cx="3480569" cy="50323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3288899-C04D-A1A1-2184-F7B9A2F2D88E}"/>
              </a:ext>
            </a:extLst>
          </p:cNvPr>
          <p:cNvSpPr txBox="1"/>
          <p:nvPr/>
        </p:nvSpPr>
        <p:spPr>
          <a:xfrm>
            <a:off x="9409043" y="6486938"/>
            <a:ext cx="278295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cs typeface="Franklin Gothic Medium"/>
              </a:rPr>
              <a:t>de </a:t>
            </a:r>
            <a:r>
              <a:rPr lang="en-US" dirty="0" err="1">
                <a:cs typeface="Franklin Gothic Medium"/>
              </a:rPr>
              <a:t>Roode</a:t>
            </a:r>
            <a:r>
              <a:rPr lang="en-US" dirty="0">
                <a:cs typeface="Franklin Gothic Medium"/>
              </a:rPr>
              <a:t> et al. 2008. </a:t>
            </a:r>
            <a:r>
              <a:rPr lang="en-US" i="1" dirty="0">
                <a:cs typeface="Franklin Gothic Medium"/>
              </a:rPr>
              <a:t>PNAS.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3062FEAD-20CE-7F91-EF62-F15F95C0FEAC}"/>
              </a:ext>
            </a:extLst>
          </p:cNvPr>
          <p:cNvSpPr txBox="1">
            <a:spLocks/>
          </p:cNvSpPr>
          <p:nvPr/>
        </p:nvSpPr>
        <p:spPr>
          <a:xfrm>
            <a:off x="371060" y="0"/>
            <a:ext cx="1144988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>
                <a:latin typeface="+mn-lt"/>
              </a:rPr>
              <a:t>Another classic </a:t>
            </a:r>
            <a:r>
              <a:rPr lang="en-US" sz="3000" b="1">
                <a:solidFill>
                  <a:srgbClr val="C00000"/>
                </a:solidFill>
                <a:latin typeface="+mn-lt"/>
              </a:rPr>
              <a:t>transmission-virulence tradeoff:</a:t>
            </a:r>
            <a:r>
              <a:rPr lang="en-US" sz="3000">
                <a:latin typeface="+mn-lt"/>
              </a:rPr>
              <a:t> </a:t>
            </a:r>
            <a:br>
              <a:rPr lang="en-US" sz="3000">
                <a:latin typeface="+mn-lt"/>
              </a:rPr>
            </a:br>
            <a:r>
              <a:rPr lang="en-US" sz="3000">
                <a:latin typeface="+mn-lt"/>
              </a:rPr>
              <a:t>parasites of monarch butterflies</a:t>
            </a:r>
            <a:endParaRPr lang="en-US" sz="3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5994373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9CD30A7-3551-7B26-2C3C-0DBFC308050F}"/>
              </a:ext>
            </a:extLst>
          </p:cNvPr>
          <p:cNvSpPr txBox="1">
            <a:spLocks/>
          </p:cNvSpPr>
          <p:nvPr/>
        </p:nvSpPr>
        <p:spPr>
          <a:xfrm>
            <a:off x="490329" y="1253331"/>
            <a:ext cx="809654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solidFill>
                  <a:schemeClr val="bg1">
                    <a:lumMod val="75000"/>
                  </a:schemeClr>
                </a:solidFill>
              </a:rPr>
              <a:t>Monarch butterflies infected with the protozoan parasite, </a:t>
            </a:r>
            <a:r>
              <a:rPr lang="en-US" sz="2200" i="1" dirty="0" err="1">
                <a:solidFill>
                  <a:schemeClr val="bg1">
                    <a:lumMod val="75000"/>
                  </a:schemeClr>
                </a:solidFill>
              </a:rPr>
              <a:t>Ophryocystis</a:t>
            </a:r>
            <a:r>
              <a:rPr lang="en-US" sz="2200" i="1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2200" i="1" dirty="0" err="1">
                <a:solidFill>
                  <a:schemeClr val="bg1">
                    <a:lumMod val="75000"/>
                  </a:schemeClr>
                </a:solidFill>
              </a:rPr>
              <a:t>elektroscirrha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</a:rPr>
              <a:t>, demonstrate reduced emergence and mating probabilities at higher parasite spore load (</a:t>
            </a:r>
            <a:r>
              <a:rPr lang="en-US" sz="2200" b="1" dirty="0">
                <a:solidFill>
                  <a:schemeClr val="bg1">
                    <a:lumMod val="75000"/>
                  </a:schemeClr>
                </a:solidFill>
              </a:rPr>
              <a:t>virulence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</a:rPr>
              <a:t>). </a:t>
            </a:r>
          </a:p>
          <a:p>
            <a:r>
              <a:rPr lang="en-US" sz="2200" dirty="0">
                <a:solidFill>
                  <a:schemeClr val="bg1">
                    <a:lumMod val="75000"/>
                  </a:schemeClr>
                </a:solidFill>
              </a:rPr>
              <a:t>On the flip side, higher parasite loads also led to increased </a:t>
            </a:r>
            <a:r>
              <a:rPr lang="en-US" sz="2200" b="1" dirty="0">
                <a:solidFill>
                  <a:schemeClr val="bg1">
                    <a:lumMod val="75000"/>
                  </a:schemeClr>
                </a:solidFill>
              </a:rPr>
              <a:t>transmission</a:t>
            </a:r>
            <a:r>
              <a:rPr lang="en-US" sz="2200" dirty="0">
                <a:solidFill>
                  <a:schemeClr val="bg1">
                    <a:lumMod val="75000"/>
                  </a:schemeClr>
                </a:solidFill>
              </a:rPr>
              <a:t> through higher proportions of monarch eggs that acquired spores and higher numbers of parasites per egg and milkweed leaf, which increased the probability of infection.</a:t>
            </a:r>
          </a:p>
          <a:p>
            <a:r>
              <a:rPr lang="en-US" sz="2200" b="1" dirty="0">
                <a:solidFill>
                  <a:srgbClr val="C00000"/>
                </a:solidFill>
              </a:rPr>
              <a:t>Parasite fitness is calculated to be maximized at intermediate spore load.</a:t>
            </a:r>
          </a:p>
        </p:txBody>
      </p:sp>
      <p:pic>
        <p:nvPicPr>
          <p:cNvPr id="15" name="Picture 14" descr="A close up of a bug&#10;&#10;Description automatically generated with low confidence">
            <a:extLst>
              <a:ext uri="{FF2B5EF4-FFF2-40B4-BE49-F238E27FC236}">
                <a16:creationId xmlns:a16="http://schemas.microsoft.com/office/drawing/2014/main" id="{178F3912-ED6C-B14A-4A80-03FDD31D59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6870" y="776288"/>
            <a:ext cx="3480569" cy="50323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3288899-C04D-A1A1-2184-F7B9A2F2D88E}"/>
              </a:ext>
            </a:extLst>
          </p:cNvPr>
          <p:cNvSpPr txBox="1"/>
          <p:nvPr/>
        </p:nvSpPr>
        <p:spPr>
          <a:xfrm>
            <a:off x="9409043" y="6486938"/>
            <a:ext cx="278295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cs typeface="Franklin Gothic Medium"/>
              </a:rPr>
              <a:t>de </a:t>
            </a:r>
            <a:r>
              <a:rPr lang="en-US" dirty="0" err="1">
                <a:cs typeface="Franklin Gothic Medium"/>
              </a:rPr>
              <a:t>Roode</a:t>
            </a:r>
            <a:r>
              <a:rPr lang="en-US" dirty="0">
                <a:cs typeface="Franklin Gothic Medium"/>
              </a:rPr>
              <a:t> et al. 2008. </a:t>
            </a:r>
            <a:r>
              <a:rPr lang="en-US" i="1" dirty="0">
                <a:cs typeface="Franklin Gothic Medium"/>
              </a:rPr>
              <a:t>PNAS.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3B73783-152E-266C-72B2-1A7EB5669A6D}"/>
              </a:ext>
            </a:extLst>
          </p:cNvPr>
          <p:cNvGrpSpPr/>
          <p:nvPr/>
        </p:nvGrpSpPr>
        <p:grpSpPr>
          <a:xfrm>
            <a:off x="2695119" y="4057037"/>
            <a:ext cx="3686959" cy="2624506"/>
            <a:chOff x="5457041" y="2978639"/>
            <a:chExt cx="3686959" cy="2624506"/>
          </a:xfrm>
        </p:grpSpPr>
        <p:pic>
          <p:nvPicPr>
            <p:cNvPr id="4" name="Main graphic">
              <a:extLst>
                <a:ext uri="{FF2B5EF4-FFF2-40B4-BE49-F238E27FC236}">
                  <a16:creationId xmlns:a16="http://schemas.microsoft.com/office/drawing/2014/main" id="{8B76DB6A-FF7B-AC5E-C06F-29EF536EA92C}"/>
                </a:ext>
              </a:extLst>
            </p:cNvPr>
            <p:cNvPicPr/>
            <p:nvPr/>
          </p:nvPicPr>
          <p:blipFill rotWithShape="1">
            <a:blip r:embed="rId4"/>
            <a:srcRect l="7655" b="12060"/>
            <a:stretch/>
          </p:blipFill>
          <p:spPr>
            <a:xfrm>
              <a:off x="5793911" y="2978639"/>
              <a:ext cx="3220259" cy="2423106"/>
            </a:xfrm>
            <a:prstGeom prst="rect">
              <a:avLst/>
            </a:prstGeom>
            <a:ln>
              <a:noFill/>
            </a:ln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B35BA3C0-F5BD-BEE6-BA04-2A67F76E2CD8}"/>
                    </a:ext>
                  </a:extLst>
                </p:cNvPr>
                <p:cNvSpPr txBox="1"/>
                <p:nvPr/>
              </p:nvSpPr>
              <p:spPr>
                <a:xfrm rot="16200000">
                  <a:off x="4741502" y="3753445"/>
                  <a:ext cx="1861965" cy="43088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22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𝜷</m:t>
                      </m:r>
                    </m:oMath>
                  </a14:m>
                  <a:r>
                    <a:rPr lang="en-US" sz="2200" b="1" dirty="0">
                      <a:latin typeface="Arial" panose="020B0604020202020204" pitchFamily="34" charset="0"/>
                      <a:ea typeface="Cambria Math" panose="02040503050406030204" pitchFamily="18" charset="0"/>
                    </a:rPr>
                    <a:t>, </a:t>
                  </a:r>
                  <a:r>
                    <a:rPr lang="en-US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transmission</a:t>
                  </a:r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B35BA3C0-F5BD-BEE6-BA04-2A67F76E2C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4741502" y="3753445"/>
                  <a:ext cx="1861965" cy="430887"/>
                </a:xfrm>
                <a:prstGeom prst="rect">
                  <a:avLst/>
                </a:prstGeom>
                <a:blipFill>
                  <a:blip r:embed="rId5"/>
                  <a:stretch>
                    <a:fillRect l="-8571" r="-22857" b="-204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840BB59E-EA67-F279-681B-290C00FC7EC8}"/>
                    </a:ext>
                  </a:extLst>
                </p:cNvPr>
                <p:cNvSpPr txBox="1"/>
                <p:nvPr/>
              </p:nvSpPr>
              <p:spPr>
                <a:xfrm>
                  <a:off x="6045486" y="5172258"/>
                  <a:ext cx="3098514" cy="43088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2200" b="1" i="1">
                          <a:latin typeface="Cambria Math" panose="02040503050406030204" pitchFamily="18" charset="0"/>
                        </a:rPr>
                        <m:t>𝜶</m:t>
                      </m:r>
                    </m:oMath>
                  </a14:m>
                  <a:r>
                    <a:rPr lang="en-US" sz="22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, </a:t>
                  </a:r>
                  <a:r>
                    <a:rPr lang="en-US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virulence + </a:t>
                  </a:r>
                  <a14:m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𝝁</m:t>
                      </m:r>
                    </m:oMath>
                  </a14:m>
                  <a:r>
                    <a:rPr lang="en-US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, nat. mort.</a:t>
                  </a: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840BB59E-EA67-F279-681B-290C00FC7EC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45486" y="5172258"/>
                  <a:ext cx="3098514" cy="430887"/>
                </a:xfrm>
                <a:prstGeom prst="rect">
                  <a:avLst/>
                </a:prstGeom>
                <a:blipFill>
                  <a:blip r:embed="rId6"/>
                  <a:stretch>
                    <a:fillRect t="-8571" b="-2571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1" name="Title 1">
            <a:extLst>
              <a:ext uri="{FF2B5EF4-FFF2-40B4-BE49-F238E27FC236}">
                <a16:creationId xmlns:a16="http://schemas.microsoft.com/office/drawing/2014/main" id="{04304486-205B-D95A-51DB-BACA341DA9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60" y="0"/>
            <a:ext cx="11449880" cy="1325563"/>
          </a:xfrm>
        </p:spPr>
        <p:txBody>
          <a:bodyPr>
            <a:normAutofit/>
          </a:bodyPr>
          <a:lstStyle/>
          <a:p>
            <a:r>
              <a:rPr lang="en-US" sz="3000" dirty="0">
                <a:latin typeface="+mn-lt"/>
              </a:rPr>
              <a:t>Another classic </a:t>
            </a:r>
            <a:r>
              <a:rPr lang="en-US" sz="3000" b="1" dirty="0">
                <a:solidFill>
                  <a:srgbClr val="C00000"/>
                </a:solidFill>
                <a:latin typeface="+mn-lt"/>
              </a:rPr>
              <a:t>transmission-virulence tradeoff:</a:t>
            </a:r>
            <a:r>
              <a:rPr lang="en-US" sz="3000" dirty="0">
                <a:latin typeface="+mn-lt"/>
              </a:rPr>
              <a:t> </a:t>
            </a:r>
            <a:br>
              <a:rPr lang="en-US" sz="3000" dirty="0">
                <a:latin typeface="+mn-lt"/>
              </a:rPr>
            </a:br>
            <a:r>
              <a:rPr lang="en-US" sz="3000" dirty="0">
                <a:latin typeface="+mn-lt"/>
              </a:rPr>
              <a:t>parasites of monarch butterflies</a:t>
            </a:r>
          </a:p>
        </p:txBody>
      </p:sp>
    </p:spTree>
    <p:extLst>
      <p:ext uri="{BB962C8B-B14F-4D97-AF65-F5344CB8AC3E}">
        <p14:creationId xmlns:p14="http://schemas.microsoft.com/office/powerpoint/2010/main" val="392661816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401CDE-70BE-A20B-CFF1-40F760579D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374" y="-148606"/>
            <a:ext cx="10515600" cy="1325563"/>
          </a:xfrm>
        </p:spPr>
        <p:txBody>
          <a:bodyPr>
            <a:normAutofit/>
          </a:bodyPr>
          <a:lstStyle/>
          <a:p>
            <a:r>
              <a:rPr lang="en-US" sz="3800" dirty="0">
                <a:latin typeface="+mn-lt"/>
              </a:rPr>
              <a:t>Limitations of the tradeoff model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62A0927-DE1E-061C-F1DE-622215DFC578}"/>
              </a:ext>
            </a:extLst>
          </p:cNvPr>
          <p:cNvSpPr txBox="1">
            <a:spLocks/>
          </p:cNvSpPr>
          <p:nvPr/>
        </p:nvSpPr>
        <p:spPr>
          <a:xfrm>
            <a:off x="520147" y="916470"/>
            <a:ext cx="10515600" cy="502505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 ‘trade-off hypothesis’ offers an explanation for the disease inflicted by parasites and pathogens on their original hosts. While well-designed theoretically, it has not been historically well-supported empirically!</a:t>
            </a:r>
          </a:p>
          <a:p>
            <a:r>
              <a:rPr lang="en-US" dirty="0"/>
              <a:t>This is partly due to challenges arising from the difficulty of measuring (and defining) transmission and virulence.</a:t>
            </a:r>
          </a:p>
          <a:p>
            <a:pPr lvl="1"/>
            <a:r>
              <a:rPr lang="en-US" dirty="0"/>
              <a:t>Virulence is a fitness cost that the parasite inflicts on the host, but these can take diverse forms, with differing consequences for the evolution of virulence. </a:t>
            </a:r>
          </a:p>
          <a:p>
            <a:pPr lvl="2"/>
            <a:r>
              <a:rPr lang="en-US" dirty="0"/>
              <a:t>(e.g. fitness effects on reproduction vs. adult mortality)</a:t>
            </a:r>
          </a:p>
          <a:p>
            <a:pPr lvl="1"/>
            <a:r>
              <a:rPr lang="en-US" dirty="0"/>
              <a:t>Sometimes, virulence is the result of the host’s immune response, rather than the direct impact of the parasite itself, further complicating dynamics</a:t>
            </a:r>
          </a:p>
          <a:p>
            <a:pPr lvl="1"/>
            <a:r>
              <a:rPr lang="en-US" dirty="0"/>
              <a:t>In the case of zoonoses, the bulk of our measurements may be derived from a different host than the one in which the virus evolved</a:t>
            </a:r>
          </a:p>
          <a:p>
            <a:r>
              <a:rPr lang="en-US" dirty="0"/>
              <a:t>Many examples of cases in which transmission is decoupled from virulence, due to more complex transmission dynamics. </a:t>
            </a:r>
          </a:p>
          <a:p>
            <a:pPr lvl="1"/>
            <a:r>
              <a:rPr lang="en-US" dirty="0"/>
              <a:t>Ex: Ebola (transmission after death )</a:t>
            </a:r>
          </a:p>
          <a:p>
            <a:pPr lvl="1"/>
            <a:r>
              <a:rPr lang="en-US" dirty="0"/>
              <a:t>Ex: COVID (transmission high in the respiratory tract; morbidity low in the RT)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5EF1C72-737C-4856-418F-485363FA5996}"/>
              </a:ext>
            </a:extLst>
          </p:cNvPr>
          <p:cNvSpPr/>
          <p:nvPr/>
        </p:nvSpPr>
        <p:spPr>
          <a:xfrm>
            <a:off x="615368" y="1855305"/>
            <a:ext cx="10672171" cy="44652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74574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401CDE-70BE-A20B-CFF1-40F760579D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374" y="-148606"/>
            <a:ext cx="10515600" cy="1325563"/>
          </a:xfrm>
        </p:spPr>
        <p:txBody>
          <a:bodyPr>
            <a:normAutofit/>
          </a:bodyPr>
          <a:lstStyle/>
          <a:p>
            <a:r>
              <a:rPr lang="en-US" sz="3800" dirty="0">
                <a:latin typeface="+mn-lt"/>
              </a:rPr>
              <a:t>Limitations of the tradeoff model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62A0927-DE1E-061C-F1DE-622215DFC578}"/>
              </a:ext>
            </a:extLst>
          </p:cNvPr>
          <p:cNvSpPr txBox="1">
            <a:spLocks/>
          </p:cNvSpPr>
          <p:nvPr/>
        </p:nvSpPr>
        <p:spPr>
          <a:xfrm>
            <a:off x="520147" y="916470"/>
            <a:ext cx="10515600" cy="502505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The ‘trade-off hypothesis’ offers an explanation for the disease inflicted by parasites and pathogens on their original hosts. While well-designed theoretically, it has not been historically well-supported empirically!</a:t>
            </a:r>
          </a:p>
          <a:p>
            <a:r>
              <a:rPr lang="en-US" dirty="0"/>
              <a:t>This is partly due to challenges arising from the difficulty of measuring (and defining) transmission and virulence.</a:t>
            </a:r>
          </a:p>
          <a:p>
            <a:pPr lvl="1"/>
            <a:r>
              <a:rPr lang="en-US" dirty="0"/>
              <a:t>Virulence is a fitness cost that the parasite inflicts on the host, but these can take diverse forms, with differing consequences for the evolution of virulence. </a:t>
            </a:r>
          </a:p>
          <a:p>
            <a:pPr lvl="2"/>
            <a:r>
              <a:rPr lang="en-US" dirty="0"/>
              <a:t>For example: Fitness effects on reproduction vs. adult mortality</a:t>
            </a:r>
          </a:p>
          <a:p>
            <a:pPr lvl="2"/>
            <a:r>
              <a:rPr lang="en-US" dirty="0"/>
              <a:t>Sometimes, virulence is the result of the host’s immune response, rather than the direct impact of the parasite itself, further complicating dynamics</a:t>
            </a:r>
          </a:p>
          <a:p>
            <a:pPr lvl="1"/>
            <a:r>
              <a:rPr lang="en-US" dirty="0"/>
              <a:t>In the case of zoonoses, the bulk of our measurements may be derived from a different host than the one in which the virus evolved</a:t>
            </a:r>
          </a:p>
          <a:p>
            <a:r>
              <a:rPr lang="en-US" dirty="0"/>
              <a:t>Many examples of cases in which transmission is decoupled from virulence, due to more complex transmission dynamics. </a:t>
            </a:r>
          </a:p>
          <a:p>
            <a:pPr lvl="1"/>
            <a:r>
              <a:rPr lang="en-US" dirty="0"/>
              <a:t>Ex: Ebola (transmission after death )</a:t>
            </a:r>
          </a:p>
          <a:p>
            <a:pPr lvl="1"/>
            <a:r>
              <a:rPr lang="en-US" dirty="0"/>
              <a:t>Ex: COVID (transmission high in the respiratory tract; morbidity low in the RT)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5EF1C72-737C-4856-418F-485363FA5996}"/>
              </a:ext>
            </a:extLst>
          </p:cNvPr>
          <p:cNvSpPr/>
          <p:nvPr/>
        </p:nvSpPr>
        <p:spPr>
          <a:xfrm>
            <a:off x="615368" y="3776869"/>
            <a:ext cx="10672171" cy="25967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51880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401CDE-70BE-A20B-CFF1-40F760579D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374" y="-148606"/>
            <a:ext cx="10515600" cy="1325563"/>
          </a:xfrm>
        </p:spPr>
        <p:txBody>
          <a:bodyPr>
            <a:normAutofit/>
          </a:bodyPr>
          <a:lstStyle/>
          <a:p>
            <a:r>
              <a:rPr lang="en-US" sz="3800" dirty="0">
                <a:latin typeface="+mn-lt"/>
              </a:rPr>
              <a:t>Limitations of the tradeoff model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62A0927-DE1E-061C-F1DE-622215DFC578}"/>
              </a:ext>
            </a:extLst>
          </p:cNvPr>
          <p:cNvSpPr txBox="1">
            <a:spLocks/>
          </p:cNvSpPr>
          <p:nvPr/>
        </p:nvSpPr>
        <p:spPr>
          <a:xfrm>
            <a:off x="520147" y="916470"/>
            <a:ext cx="10515600" cy="502505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The ‘trade-off hypothesis’ offers an explanation for the disease inflicted by parasites and pathogens on their original hosts. While well-designed theoretically, it has not been historically well-supported empirically!</a:t>
            </a:r>
          </a:p>
          <a:p>
            <a:r>
              <a:rPr lang="en-US" dirty="0"/>
              <a:t>This is partly due to challenges arising from the difficulty of measuring (and defining) transmission and virulence.</a:t>
            </a:r>
          </a:p>
          <a:p>
            <a:pPr lvl="1"/>
            <a:r>
              <a:rPr lang="en-US" dirty="0"/>
              <a:t>Virulence is a fitness cost that the parasite inflicts on the host, but these can take diverse forms, with differing consequences for the evolution of virulence. </a:t>
            </a:r>
          </a:p>
          <a:p>
            <a:pPr lvl="2"/>
            <a:r>
              <a:rPr lang="en-US" dirty="0"/>
              <a:t>For example: Fitness effects on reproduction vs. adult mortality</a:t>
            </a:r>
          </a:p>
          <a:p>
            <a:pPr lvl="2"/>
            <a:r>
              <a:rPr lang="en-US" dirty="0">
                <a:highlight>
                  <a:srgbClr val="FFFF00"/>
                </a:highlight>
              </a:rPr>
              <a:t>Sometimes, virulence is the result of the host’s immune response, rather than the direct impact of the parasite itself, further complicating dynamics</a:t>
            </a:r>
          </a:p>
          <a:p>
            <a:pPr lvl="1"/>
            <a:r>
              <a:rPr lang="en-US" dirty="0"/>
              <a:t>In the case of zoonoses, the bulk of our measurements may be derived from a different host than the one in which the virus evolved</a:t>
            </a:r>
          </a:p>
          <a:p>
            <a:r>
              <a:rPr lang="en-US" dirty="0"/>
              <a:t>Many examples of cases in which transmission is decoupled from virulence, due to more complex transmission dynamics. </a:t>
            </a:r>
          </a:p>
          <a:p>
            <a:pPr lvl="1"/>
            <a:r>
              <a:rPr lang="en-US" dirty="0"/>
              <a:t>Ex: Ebola (transmission after death )</a:t>
            </a:r>
          </a:p>
          <a:p>
            <a:pPr lvl="1"/>
            <a:r>
              <a:rPr lang="en-US" dirty="0"/>
              <a:t>Ex: COVID (transmission high in the respiratory tract; morbidity low in the RT)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5EF1C72-737C-4856-418F-485363FA5996}"/>
              </a:ext>
            </a:extLst>
          </p:cNvPr>
          <p:cNvSpPr/>
          <p:nvPr/>
        </p:nvSpPr>
        <p:spPr>
          <a:xfrm>
            <a:off x="615368" y="3776869"/>
            <a:ext cx="10672171" cy="25967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02440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401CDE-70BE-A20B-CFF1-40F760579D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626" y="0"/>
            <a:ext cx="10515600" cy="1325563"/>
          </a:xfrm>
        </p:spPr>
        <p:txBody>
          <a:bodyPr>
            <a:normAutofit/>
          </a:bodyPr>
          <a:lstStyle/>
          <a:p>
            <a:pPr lvl="2"/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Sometimes, virulence is the result of the host’s immune response, rather than the direct impact of the parasite itself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5EF1C72-737C-4856-418F-485363FA5996}"/>
              </a:ext>
            </a:extLst>
          </p:cNvPr>
          <p:cNvSpPr/>
          <p:nvPr/>
        </p:nvSpPr>
        <p:spPr>
          <a:xfrm>
            <a:off x="615368" y="3776869"/>
            <a:ext cx="10672171" cy="25967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Main graphic">
            <a:extLst>
              <a:ext uri="{FF2B5EF4-FFF2-40B4-BE49-F238E27FC236}">
                <a16:creationId xmlns:a16="http://schemas.microsoft.com/office/drawing/2014/main" id="{6B072FC8-F91A-C963-0D69-A26E2DFECF4C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823715" y="1269151"/>
            <a:ext cx="10515600" cy="3823195"/>
          </a:xfrm>
          <a:prstGeom prst="rect">
            <a:avLst/>
          </a:prstGeom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8FC49D2-E35D-201D-B2B3-0FEB46DCDEE5}"/>
              </a:ext>
            </a:extLst>
          </p:cNvPr>
          <p:cNvSpPr txBox="1"/>
          <p:nvPr/>
        </p:nvSpPr>
        <p:spPr>
          <a:xfrm>
            <a:off x="-232025" y="6488668"/>
            <a:ext cx="3001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cs typeface="Franklin Gothic Medium"/>
              </a:rPr>
              <a:t>Graham et al. 2010. </a:t>
            </a:r>
            <a:r>
              <a:rPr lang="en-US" i="1" dirty="0">
                <a:cs typeface="Franklin Gothic Medium"/>
              </a:rPr>
              <a:t>Science.</a:t>
            </a:r>
            <a:endParaRPr lang="en-US" dirty="0">
              <a:latin typeface="+mj-lt"/>
              <a:cs typeface="Franklin Gothic Medium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11FE56-8CDC-3192-E50E-1495EDC2FFFC}"/>
              </a:ext>
            </a:extLst>
          </p:cNvPr>
          <p:cNvSpPr txBox="1"/>
          <p:nvPr/>
        </p:nvSpPr>
        <p:spPr>
          <a:xfrm>
            <a:off x="179279" y="5348253"/>
            <a:ext cx="8840433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/>
              <a:t>Self-reactive antibodies (ANA) </a:t>
            </a:r>
            <a:r>
              <a:rPr lang="en-US" sz="2200" b="1" dirty="0">
                <a:solidFill>
                  <a:schemeClr val="accent5">
                    <a:lumMod val="75000"/>
                  </a:schemeClr>
                </a:solidFill>
              </a:rPr>
              <a:t>promote survival by downregulating worms in crash years</a:t>
            </a:r>
            <a:r>
              <a:rPr lang="en-US" sz="2200" dirty="0"/>
              <a:t> but </a:t>
            </a:r>
            <a:r>
              <a:rPr lang="en-US" sz="2200" b="1" dirty="0">
                <a:solidFill>
                  <a:srgbClr val="C00000"/>
                </a:solidFill>
              </a:rPr>
              <a:t>impede survival via immunopathology in peak years!</a:t>
            </a:r>
          </a:p>
        </p:txBody>
      </p:sp>
      <p:pic>
        <p:nvPicPr>
          <p:cNvPr id="6" name="Picture 4" descr="St Kilda Soay sheep study reaches 30th anniversary - BBC News">
            <a:extLst>
              <a:ext uri="{FF2B5EF4-FFF2-40B4-BE49-F238E27FC236}">
                <a16:creationId xmlns:a16="http://schemas.microsoft.com/office/drawing/2014/main" id="{E96547E3-B900-F07E-8EEA-72E68A0146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6" t="265" r="-1" b="56"/>
          <a:stretch/>
        </p:blipFill>
        <p:spPr bwMode="auto">
          <a:xfrm>
            <a:off x="9071488" y="5092346"/>
            <a:ext cx="3120512" cy="175768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973293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CCA55F-4781-64FE-27DC-7DA3B7CCC0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6C44DF-AEC7-3CDC-E8A6-9C70B45D77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626" y="0"/>
            <a:ext cx="10515600" cy="1325563"/>
          </a:xfrm>
        </p:spPr>
        <p:txBody>
          <a:bodyPr>
            <a:normAutofit/>
          </a:bodyPr>
          <a:lstStyle/>
          <a:p>
            <a:pPr lvl="2"/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Sometimes, virulence is the result of the host’s immune response, rather than the direct impact of the parasite itself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43FFE52-CE6C-8C37-4C57-F26FF5584CAF}"/>
              </a:ext>
            </a:extLst>
          </p:cNvPr>
          <p:cNvSpPr/>
          <p:nvPr/>
        </p:nvSpPr>
        <p:spPr>
          <a:xfrm>
            <a:off x="615368" y="3776869"/>
            <a:ext cx="10672171" cy="25967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Main graphic">
            <a:extLst>
              <a:ext uri="{FF2B5EF4-FFF2-40B4-BE49-F238E27FC236}">
                <a16:creationId xmlns:a16="http://schemas.microsoft.com/office/drawing/2014/main" id="{6B13B6B8-F971-817A-6093-DB64068B8988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823715" y="1269151"/>
            <a:ext cx="10515600" cy="3823195"/>
          </a:xfrm>
          <a:prstGeom prst="rect">
            <a:avLst/>
          </a:prstGeom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44B6743-EB6B-B08D-1357-AC41072FED2A}"/>
              </a:ext>
            </a:extLst>
          </p:cNvPr>
          <p:cNvSpPr txBox="1"/>
          <p:nvPr/>
        </p:nvSpPr>
        <p:spPr>
          <a:xfrm>
            <a:off x="-232025" y="6488668"/>
            <a:ext cx="3001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cs typeface="Franklin Gothic Medium"/>
              </a:rPr>
              <a:t>Graham et al. 2010. </a:t>
            </a:r>
            <a:r>
              <a:rPr lang="en-US" i="1" dirty="0">
                <a:cs typeface="Franklin Gothic Medium"/>
              </a:rPr>
              <a:t>Science.</a:t>
            </a:r>
            <a:endParaRPr lang="en-US" dirty="0">
              <a:latin typeface="+mj-lt"/>
              <a:cs typeface="Franklin Gothic Medium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5030C9-B8BB-8EC3-2920-15D8281B6B6E}"/>
              </a:ext>
            </a:extLst>
          </p:cNvPr>
          <p:cNvSpPr txBox="1"/>
          <p:nvPr/>
        </p:nvSpPr>
        <p:spPr>
          <a:xfrm>
            <a:off x="179279" y="5348253"/>
            <a:ext cx="8840433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/>
              <a:t>Self-reactive antibodies (ANA) </a:t>
            </a:r>
            <a:r>
              <a:rPr lang="en-US" sz="2200" b="1" dirty="0">
                <a:solidFill>
                  <a:schemeClr val="accent5">
                    <a:lumMod val="75000"/>
                  </a:schemeClr>
                </a:solidFill>
              </a:rPr>
              <a:t>promote survival by downregulating worms in crash years</a:t>
            </a:r>
            <a:r>
              <a:rPr lang="en-US" sz="2200" dirty="0"/>
              <a:t> but </a:t>
            </a:r>
            <a:r>
              <a:rPr lang="en-US" sz="2200" b="1" dirty="0">
                <a:solidFill>
                  <a:srgbClr val="C00000"/>
                </a:solidFill>
              </a:rPr>
              <a:t>impede survival via immunopathology in peak years!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590E219-2F21-D809-DFB7-79328C956946}"/>
              </a:ext>
            </a:extLst>
          </p:cNvPr>
          <p:cNvCxnSpPr>
            <a:cxnSpLocks/>
          </p:cNvCxnSpPr>
          <p:nvPr/>
        </p:nvCxnSpPr>
        <p:spPr>
          <a:xfrm flipH="1" flipV="1">
            <a:off x="11152094" y="3510955"/>
            <a:ext cx="753035" cy="1581391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>
            <a:extLst>
              <a:ext uri="{FF2B5EF4-FFF2-40B4-BE49-F238E27FC236}">
                <a16:creationId xmlns:a16="http://schemas.microsoft.com/office/drawing/2014/main" id="{1D4C0D67-B8D7-F236-C04A-3054F9E111BD}"/>
              </a:ext>
            </a:extLst>
          </p:cNvPr>
          <p:cNvSpPr txBox="1">
            <a:spLocks/>
          </p:cNvSpPr>
          <p:nvPr/>
        </p:nvSpPr>
        <p:spPr>
          <a:xfrm>
            <a:off x="10345270" y="5240679"/>
            <a:ext cx="1768896" cy="15813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+mn-lt"/>
              </a:rPr>
              <a:t>In poor weather years, higher ANA leads to </a:t>
            </a:r>
            <a:r>
              <a:rPr lang="en-US" sz="2000" b="1" dirty="0">
                <a:solidFill>
                  <a:schemeClr val="accent5">
                    <a:lumMod val="75000"/>
                  </a:schemeClr>
                </a:solidFill>
                <a:latin typeface="+mn-lt"/>
              </a:rPr>
              <a:t>higher </a:t>
            </a:r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+mn-lt"/>
              </a:rPr>
              <a:t>survival probability</a:t>
            </a:r>
            <a:endParaRPr lang="en-US" sz="2000" baseline="-25000" dirty="0">
              <a:solidFill>
                <a:schemeClr val="accent5">
                  <a:lumMod val="75000"/>
                </a:schemeClr>
              </a:solidFill>
              <a:latin typeface="+mn-lt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B8DE0C7-74C1-EF21-0519-3C22B3ABF167}"/>
              </a:ext>
            </a:extLst>
          </p:cNvPr>
          <p:cNvCxnSpPr>
            <a:cxnSpLocks/>
          </p:cNvCxnSpPr>
          <p:nvPr/>
        </p:nvCxnSpPr>
        <p:spPr>
          <a:xfrm flipH="1">
            <a:off x="10304373" y="1473896"/>
            <a:ext cx="598853" cy="33004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le 1">
            <a:extLst>
              <a:ext uri="{FF2B5EF4-FFF2-40B4-BE49-F238E27FC236}">
                <a16:creationId xmlns:a16="http://schemas.microsoft.com/office/drawing/2014/main" id="{1A692694-9D25-53FC-7680-7C62CCD2BD39}"/>
              </a:ext>
            </a:extLst>
          </p:cNvPr>
          <p:cNvSpPr txBox="1">
            <a:spLocks/>
          </p:cNvSpPr>
          <p:nvPr/>
        </p:nvSpPr>
        <p:spPr>
          <a:xfrm>
            <a:off x="10479782" y="57526"/>
            <a:ext cx="1777005" cy="15813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rgbClr val="C00000"/>
                </a:solidFill>
                <a:latin typeface="+mn-lt"/>
              </a:rPr>
              <a:t>In good weather </a:t>
            </a:r>
          </a:p>
          <a:p>
            <a:pPr algn="r"/>
            <a:r>
              <a:rPr lang="en-US" sz="2000" dirty="0">
                <a:solidFill>
                  <a:srgbClr val="C00000"/>
                </a:solidFill>
                <a:latin typeface="+mn-lt"/>
              </a:rPr>
              <a:t>years, higher ANA leads to </a:t>
            </a:r>
            <a:r>
              <a:rPr lang="en-US" sz="2000" b="1" dirty="0">
                <a:solidFill>
                  <a:srgbClr val="C00000"/>
                </a:solidFill>
                <a:latin typeface="+mn-lt"/>
              </a:rPr>
              <a:t>lower</a:t>
            </a:r>
            <a:r>
              <a:rPr lang="en-US" sz="2000" dirty="0">
                <a:solidFill>
                  <a:srgbClr val="C00000"/>
                </a:solidFill>
                <a:latin typeface="+mn-lt"/>
              </a:rPr>
              <a:t> survival probability</a:t>
            </a:r>
            <a:endParaRPr lang="en-US" sz="2000" baseline="-25000" dirty="0">
              <a:solidFill>
                <a:srgbClr val="C00000"/>
              </a:solidFill>
              <a:latin typeface="+mn-lt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1C837E8-9A7F-C250-30D9-4FBC497D2105}"/>
              </a:ext>
            </a:extLst>
          </p:cNvPr>
          <p:cNvCxnSpPr>
            <a:cxnSpLocks/>
          </p:cNvCxnSpPr>
          <p:nvPr/>
        </p:nvCxnSpPr>
        <p:spPr>
          <a:xfrm flipH="1">
            <a:off x="5519388" y="1491813"/>
            <a:ext cx="313912" cy="202176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itle 1">
            <a:extLst>
              <a:ext uri="{FF2B5EF4-FFF2-40B4-BE49-F238E27FC236}">
                <a16:creationId xmlns:a16="http://schemas.microsoft.com/office/drawing/2014/main" id="{FEFF7FE2-CD95-C5B5-8BC8-7F501B320842}"/>
              </a:ext>
            </a:extLst>
          </p:cNvPr>
          <p:cNvSpPr txBox="1">
            <a:spLocks/>
          </p:cNvSpPr>
          <p:nvPr/>
        </p:nvSpPr>
        <p:spPr>
          <a:xfrm>
            <a:off x="5645426" y="541031"/>
            <a:ext cx="1777005" cy="15813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dirty="0">
                <a:solidFill>
                  <a:srgbClr val="C00000"/>
                </a:solidFill>
                <a:latin typeface="+mn-lt"/>
              </a:rPr>
              <a:t>good weather years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42EDFCE-79E7-22B1-3595-8AB66993FB9F}"/>
              </a:ext>
            </a:extLst>
          </p:cNvPr>
          <p:cNvCxnSpPr>
            <a:cxnSpLocks/>
          </p:cNvCxnSpPr>
          <p:nvPr/>
        </p:nvCxnSpPr>
        <p:spPr>
          <a:xfrm>
            <a:off x="6741458" y="1635150"/>
            <a:ext cx="247087" cy="337578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37193FA-F73F-F545-5E80-A8309249CAAE}"/>
              </a:ext>
            </a:extLst>
          </p:cNvPr>
          <p:cNvCxnSpPr>
            <a:cxnSpLocks/>
          </p:cNvCxnSpPr>
          <p:nvPr/>
        </p:nvCxnSpPr>
        <p:spPr>
          <a:xfrm flipH="1" flipV="1">
            <a:off x="6364940" y="4487138"/>
            <a:ext cx="376518" cy="412647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itle 1">
            <a:extLst>
              <a:ext uri="{FF2B5EF4-FFF2-40B4-BE49-F238E27FC236}">
                <a16:creationId xmlns:a16="http://schemas.microsoft.com/office/drawing/2014/main" id="{AA4C5C1D-5B02-45F2-376D-DC9735A4A8E7}"/>
              </a:ext>
            </a:extLst>
          </p:cNvPr>
          <p:cNvSpPr txBox="1">
            <a:spLocks/>
          </p:cNvSpPr>
          <p:nvPr/>
        </p:nvSpPr>
        <p:spPr>
          <a:xfrm>
            <a:off x="6222226" y="4260374"/>
            <a:ext cx="2204172" cy="15813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+mn-lt"/>
              </a:rPr>
              <a:t>poor weather years</a:t>
            </a:r>
            <a:endParaRPr lang="en-US" sz="2000" baseline="-25000" dirty="0">
              <a:solidFill>
                <a:schemeClr val="accent5">
                  <a:lumMod val="75000"/>
                </a:schemeClr>
              </a:solidFill>
              <a:latin typeface="+mn-lt"/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F2F6221-24FA-4DC9-E481-B33649254E18}"/>
              </a:ext>
            </a:extLst>
          </p:cNvPr>
          <p:cNvCxnSpPr>
            <a:cxnSpLocks/>
          </p:cNvCxnSpPr>
          <p:nvPr/>
        </p:nvCxnSpPr>
        <p:spPr>
          <a:xfrm flipV="1">
            <a:off x="7548321" y="4487138"/>
            <a:ext cx="179255" cy="391154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5967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we="http://schemas.microsoft.com/office/webextensions/webextension/2010/11" xmlns:pca="http://schemas.microsoft.com/office/powerpoint/2013/contentapp">
        <mc:Choice Requires="we pca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1611532B-8091-2933-9DE3-BA6667F257EC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087337912"/>
                  </p:ext>
                </p:extLst>
              </p:nvPr>
            </p:nvGraphicFramePr>
            <p:xfrm>
              <a:off x="0" y="0"/>
              <a:ext cx="12192000" cy="6858000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3"/>
              </a:graphicData>
            </a:graphic>
          </p:graphicFrame>
        </mc:Choice>
        <mc:Fallback xmlns="">
          <p:pic>
            <p:nvPicPr>
              <p:cNvPr id="4" name="Content Placeholder 3">
                <a:extLst>
                  <a:ext uri="{FF2B5EF4-FFF2-40B4-BE49-F238E27FC236}">
                    <a16:creationId xmlns:a16="http://schemas.microsoft.com/office/drawing/2014/main" id="{1611532B-8091-2933-9DE3-BA6667F257E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0" y="0"/>
                <a:ext cx="12192000" cy="685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2846645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401CDE-70BE-A20B-CFF1-40F760579D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374" y="-148606"/>
            <a:ext cx="10515600" cy="1325563"/>
          </a:xfrm>
        </p:spPr>
        <p:txBody>
          <a:bodyPr>
            <a:normAutofit/>
          </a:bodyPr>
          <a:lstStyle/>
          <a:p>
            <a:r>
              <a:rPr lang="en-US" sz="3800" dirty="0">
                <a:latin typeface="+mn-lt"/>
              </a:rPr>
              <a:t>Limitations of the tradeoff model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62A0927-DE1E-061C-F1DE-622215DFC578}"/>
              </a:ext>
            </a:extLst>
          </p:cNvPr>
          <p:cNvSpPr txBox="1">
            <a:spLocks/>
          </p:cNvSpPr>
          <p:nvPr/>
        </p:nvSpPr>
        <p:spPr>
          <a:xfrm>
            <a:off x="520147" y="916470"/>
            <a:ext cx="10515600" cy="502505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The ‘trade-off hypothesis’ offers an explanation for the disease inflicted by parasites and pathogens on their original hosts. While well-designed theoretically, it has not been historically well-supported empirically!</a:t>
            </a:r>
          </a:p>
          <a:p>
            <a:r>
              <a:rPr lang="en-US" dirty="0"/>
              <a:t>This is partly due to challenges arising from the difficulty of measuring (and defining) transmission and virulence.</a:t>
            </a:r>
          </a:p>
          <a:p>
            <a:pPr lvl="1"/>
            <a:r>
              <a:rPr lang="en-US" dirty="0"/>
              <a:t>Virulence is a fitness cost that the parasite inflicts on the host, but these can take diverse forms, with differing consequences for the evolution of virulence. </a:t>
            </a:r>
          </a:p>
          <a:p>
            <a:pPr lvl="2"/>
            <a:r>
              <a:rPr lang="en-US" dirty="0"/>
              <a:t>For example: Fitness effects on reproduction vs. adult mortality</a:t>
            </a:r>
          </a:p>
          <a:p>
            <a:pPr lvl="2"/>
            <a:r>
              <a:rPr lang="en-US" dirty="0"/>
              <a:t>Sometimes, virulence is the result of the host’s immune response, rather than the direct impact of the parasite itself, further complicating dynamics</a:t>
            </a:r>
          </a:p>
          <a:p>
            <a:pPr lvl="1"/>
            <a:r>
              <a:rPr lang="en-US" dirty="0"/>
              <a:t>In the case of zoonoses, the bulk of our measurements may be derived from a different host than the one in which the virus evolved</a:t>
            </a:r>
          </a:p>
          <a:p>
            <a:r>
              <a:rPr lang="en-US" dirty="0"/>
              <a:t>Many examples of cases in which transmission is decoupled from virulence, due to more complex transmission dynamics. </a:t>
            </a:r>
          </a:p>
          <a:p>
            <a:pPr lvl="1"/>
            <a:r>
              <a:rPr lang="en-US" dirty="0"/>
              <a:t>Ex: Ebola (transmission after death )</a:t>
            </a:r>
          </a:p>
          <a:p>
            <a:pPr lvl="1"/>
            <a:r>
              <a:rPr lang="en-US" dirty="0"/>
              <a:t>Ex: COVID (transmission high in the respiratory tract; morbidity low in the RT)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5EF1C72-737C-4856-418F-485363FA5996}"/>
              </a:ext>
            </a:extLst>
          </p:cNvPr>
          <p:cNvSpPr/>
          <p:nvPr/>
        </p:nvSpPr>
        <p:spPr>
          <a:xfrm>
            <a:off x="615368" y="4293704"/>
            <a:ext cx="10672171" cy="20798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29661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401CDE-70BE-A20B-CFF1-40F760579D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374" y="-148606"/>
            <a:ext cx="10515600" cy="1325563"/>
          </a:xfrm>
        </p:spPr>
        <p:txBody>
          <a:bodyPr>
            <a:normAutofit/>
          </a:bodyPr>
          <a:lstStyle/>
          <a:p>
            <a:r>
              <a:rPr lang="en-US" sz="3800" dirty="0">
                <a:latin typeface="+mn-lt"/>
              </a:rPr>
              <a:t>Limitations of the tradeoff model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62A0927-DE1E-061C-F1DE-622215DFC578}"/>
              </a:ext>
            </a:extLst>
          </p:cNvPr>
          <p:cNvSpPr txBox="1">
            <a:spLocks/>
          </p:cNvSpPr>
          <p:nvPr/>
        </p:nvSpPr>
        <p:spPr>
          <a:xfrm>
            <a:off x="520147" y="916470"/>
            <a:ext cx="10515600" cy="502505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The ‘trade-off hypothesis’ offers an explanation for the disease inflicted by parasites and pathogens on their original hosts. While well-designed theoretically, it has not been historically well-supported empirically!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This is partly due to challenges arising from the difficulty of measuring (and defining) transmission and virulence.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Virulence is a fitness cost that the parasite inflicts on the host, but these can take diverse forms, with differing consequences for the evolution of virulence. </a:t>
            </a:r>
          </a:p>
          <a:p>
            <a:pPr lvl="2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For example: Fitness effects on reproduction vs. adult mortality</a:t>
            </a:r>
          </a:p>
          <a:p>
            <a:pPr lvl="2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Sometimes, virulence is the result of the host’s immune response, rather than the direct impact of the parasite itself, further complicating dynamics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In the case of zoonoses, the bulk of our measurements may be derived from a different host than the one in which the virus evolved</a:t>
            </a:r>
          </a:p>
          <a:p>
            <a:r>
              <a:rPr lang="en-US" dirty="0"/>
              <a:t>Many examples of cases in which transmission is decoupled from virulence, due to more complex transmission dynamics. </a:t>
            </a:r>
          </a:p>
          <a:p>
            <a:pPr lvl="1"/>
            <a:r>
              <a:rPr lang="en-US" dirty="0"/>
              <a:t>Ex: COVID (transmission high in the respiratory tract;				 morbidity low in the RT)</a:t>
            </a:r>
          </a:p>
        </p:txBody>
      </p:sp>
      <p:pic>
        <p:nvPicPr>
          <p:cNvPr id="5122" name="Picture 2" descr="What Does COVID-19 do to the Lungs?">
            <a:extLst>
              <a:ext uri="{FF2B5EF4-FFF2-40B4-BE49-F238E27FC236}">
                <a16:creationId xmlns:a16="http://schemas.microsoft.com/office/drawing/2014/main" id="{329895AC-D3E2-E9A3-7DC4-45345EDCFE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9219" y="4711700"/>
            <a:ext cx="3810000" cy="214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213992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we="http://schemas.microsoft.com/office/webextensions/webextension/2010/11" xmlns:pca="http://schemas.microsoft.com/office/powerpoint/2013/contentapp">
        <mc:Choice Requires="we pca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7314A81B-C251-6EA7-B940-5583C229A064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391956828"/>
                  </p:ext>
                </p:extLst>
              </p:nvPr>
            </p:nvGraphicFramePr>
            <p:xfrm>
              <a:off x="0" y="161364"/>
              <a:ext cx="12012706" cy="6696635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3"/>
              </a:graphicData>
            </a:graphic>
          </p:graphicFrame>
        </mc:Choice>
        <mc:Fallback xmlns="">
          <p:pic>
            <p:nvPicPr>
              <p:cNvPr id="4" name="Content Placeholder 3">
                <a:extLst>
                  <a:ext uri="{FF2B5EF4-FFF2-40B4-BE49-F238E27FC236}">
                    <a16:creationId xmlns:a16="http://schemas.microsoft.com/office/drawing/2014/main" id="{7314A81B-C251-6EA7-B940-5583C229A06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0" y="161364"/>
                <a:ext cx="12012706" cy="669663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5886686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F34F05CC-4CF7-2B9B-DFED-1B512BBE2F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E881D219-4B2C-3C2D-9453-8150EE8A6D3F}"/>
              </a:ext>
            </a:extLst>
          </p:cNvPr>
          <p:cNvSpPr txBox="1">
            <a:spLocks/>
          </p:cNvSpPr>
          <p:nvPr/>
        </p:nvSpPr>
        <p:spPr>
          <a:xfrm>
            <a:off x="2146788" y="133401"/>
            <a:ext cx="7898424" cy="1199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300" dirty="0">
                <a:latin typeface="+mn-lt"/>
              </a:rPr>
              <a:t>Disease dynamics in the </a:t>
            </a:r>
            <a:r>
              <a:rPr lang="en-US" sz="3300" b="1" dirty="0">
                <a:solidFill>
                  <a:srgbClr val="C00000"/>
                </a:solidFill>
                <a:latin typeface="+mn-lt"/>
              </a:rPr>
              <a:t>broader community</a:t>
            </a:r>
            <a:endParaRPr lang="en-US" sz="2800" b="1" dirty="0">
              <a:solidFill>
                <a:srgbClr val="C0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9845691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6E2DF3AA-091E-A424-9E3C-F6AD8F38C1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b="15717"/>
          <a:stretch/>
        </p:blipFill>
        <p:spPr>
          <a:xfrm>
            <a:off x="408440" y="1066800"/>
            <a:ext cx="4035054" cy="2691312"/>
          </a:xfr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CF079CF-33CB-6DC8-CD21-2CA2091180DB}"/>
              </a:ext>
            </a:extLst>
          </p:cNvPr>
          <p:cNvSpPr txBox="1">
            <a:spLocks/>
          </p:cNvSpPr>
          <p:nvPr/>
        </p:nvSpPr>
        <p:spPr>
          <a:xfrm>
            <a:off x="192632" y="3813505"/>
            <a:ext cx="4587186" cy="2945447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Lyme disease is a vector-borne disease caused by the bacterium, </a:t>
            </a:r>
            <a:r>
              <a:rPr lang="en-US" i="1" dirty="0" err="1"/>
              <a:t>Borrellia</a:t>
            </a:r>
            <a:r>
              <a:rPr lang="en-US" i="1" dirty="0"/>
              <a:t> </a:t>
            </a:r>
            <a:r>
              <a:rPr lang="en-US" i="1" dirty="0" err="1"/>
              <a:t>burgdoferi</a:t>
            </a:r>
            <a:r>
              <a:rPr lang="en-US" i="1" dirty="0"/>
              <a:t>, </a:t>
            </a:r>
            <a:r>
              <a:rPr lang="en-US" dirty="0"/>
              <a:t>vectored by </a:t>
            </a:r>
            <a:r>
              <a:rPr lang="en-US" i="1" dirty="0"/>
              <a:t>Ixodes </a:t>
            </a:r>
            <a:r>
              <a:rPr lang="en-US" dirty="0"/>
              <a:t>especially</a:t>
            </a:r>
            <a:r>
              <a:rPr lang="en-US" i="1" dirty="0"/>
              <a:t> Ixodes scapularis</a:t>
            </a:r>
            <a:r>
              <a:rPr lang="en-US" dirty="0"/>
              <a:t>) ticks. </a:t>
            </a:r>
          </a:p>
          <a:p>
            <a:r>
              <a:rPr lang="en-US" dirty="0"/>
              <a:t>Nymph ticks are borne in the spring, feed on small mammal hosts through the summer, then reproduce (particularly on deer) in the fall before going dormant in the winter.</a:t>
            </a:r>
          </a:p>
          <a:p>
            <a:r>
              <a:rPr lang="en-US" dirty="0"/>
              <a:t>Human cases are largely concentrated in the spring and summer and result from infected tick bites.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13C2DF-E347-2AFD-7490-74DE28A8B3AA}"/>
              </a:ext>
            </a:extLst>
          </p:cNvPr>
          <p:cNvSpPr txBox="1">
            <a:spLocks/>
          </p:cNvSpPr>
          <p:nvPr/>
        </p:nvSpPr>
        <p:spPr>
          <a:xfrm>
            <a:off x="2146788" y="133401"/>
            <a:ext cx="7898424" cy="1199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300" dirty="0">
                <a:latin typeface="+mn-lt"/>
              </a:rPr>
              <a:t>Disease dynamics in the </a:t>
            </a:r>
            <a:r>
              <a:rPr lang="en-US" sz="3300" b="1" dirty="0">
                <a:solidFill>
                  <a:srgbClr val="C00000"/>
                </a:solidFill>
                <a:latin typeface="+mn-lt"/>
              </a:rPr>
              <a:t>broader community</a:t>
            </a:r>
            <a:endParaRPr lang="en-US" sz="2800" dirty="0">
              <a:latin typeface="+mn-lt"/>
            </a:endParaRPr>
          </a:p>
          <a:p>
            <a:pPr algn="ctr"/>
            <a:r>
              <a:rPr lang="en-US" sz="2800" dirty="0">
                <a:latin typeface="+mn-lt"/>
              </a:rPr>
              <a:t>Example: Lyme Disease</a:t>
            </a:r>
          </a:p>
        </p:txBody>
      </p:sp>
      <p:pic>
        <p:nvPicPr>
          <p:cNvPr id="1026" name="Picture 2" descr="figure 1">
            <a:extLst>
              <a:ext uri="{FF2B5EF4-FFF2-40B4-BE49-F238E27FC236}">
                <a16:creationId xmlns:a16="http://schemas.microsoft.com/office/drawing/2014/main" id="{B2C7FC2D-B61C-1B43-FCBB-83775595D0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5090" y="1670804"/>
            <a:ext cx="5163253" cy="4225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DEA8E60-1026-9D2D-EB15-2FE4F60DEF76}"/>
              </a:ext>
            </a:extLst>
          </p:cNvPr>
          <p:cNvSpPr txBox="1"/>
          <p:nvPr/>
        </p:nvSpPr>
        <p:spPr>
          <a:xfrm>
            <a:off x="6991594" y="6519446"/>
            <a:ext cx="52004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cs typeface="Franklin Gothic Medium"/>
              </a:rPr>
              <a:t>Barbour and </a:t>
            </a:r>
            <a:r>
              <a:rPr lang="en-US" sz="1400" dirty="0" err="1">
                <a:cs typeface="Franklin Gothic Medium"/>
              </a:rPr>
              <a:t>Zuckert</a:t>
            </a:r>
            <a:r>
              <a:rPr lang="en-US" sz="1400" dirty="0">
                <a:cs typeface="Franklin Gothic Medium"/>
              </a:rPr>
              <a:t> 1997. </a:t>
            </a:r>
            <a:r>
              <a:rPr lang="en-US" sz="1400" i="1" dirty="0">
                <a:cs typeface="Franklin Gothic Medium"/>
              </a:rPr>
              <a:t>Nature.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69C30E4-2893-6863-3DDA-0D38808F60A4}"/>
              </a:ext>
            </a:extLst>
          </p:cNvPr>
          <p:cNvCxnSpPr/>
          <p:nvPr/>
        </p:nvCxnSpPr>
        <p:spPr>
          <a:xfrm flipH="1">
            <a:off x="8432800" y="3135086"/>
            <a:ext cx="711200" cy="841828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375552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3999505-CDA4-E783-0E7A-EC7E655BDAF2}"/>
              </a:ext>
            </a:extLst>
          </p:cNvPr>
          <p:cNvSpPr txBox="1">
            <a:spLocks/>
          </p:cNvSpPr>
          <p:nvPr/>
        </p:nvSpPr>
        <p:spPr>
          <a:xfrm>
            <a:off x="838200" y="258231"/>
            <a:ext cx="10672482" cy="11940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300" dirty="0">
                <a:latin typeface="+mn-lt"/>
              </a:rPr>
              <a:t>Human infection probability varies with both the </a:t>
            </a:r>
            <a:r>
              <a:rPr lang="en-US" sz="3300" b="1" dirty="0">
                <a:solidFill>
                  <a:srgbClr val="C00000"/>
                </a:solidFill>
                <a:latin typeface="+mn-lt"/>
              </a:rPr>
              <a:t>density of infected ticks</a:t>
            </a:r>
            <a:r>
              <a:rPr lang="en-US" sz="3300" dirty="0">
                <a:latin typeface="+mn-lt"/>
              </a:rPr>
              <a:t> and the </a:t>
            </a:r>
            <a:r>
              <a:rPr lang="en-US" sz="3300" b="1" dirty="0">
                <a:solidFill>
                  <a:srgbClr val="C00000"/>
                </a:solidFill>
                <a:latin typeface="+mn-lt"/>
              </a:rPr>
              <a:t>prevalence of Lyme </a:t>
            </a:r>
            <a:r>
              <a:rPr lang="en-US" sz="3300" dirty="0">
                <a:latin typeface="+mn-lt"/>
              </a:rPr>
              <a:t>in the tick population.</a:t>
            </a:r>
          </a:p>
          <a:p>
            <a:pPr algn="ctr"/>
            <a:endParaRPr lang="en-US" sz="600" dirty="0">
              <a:latin typeface="+mn-lt"/>
            </a:endParaRPr>
          </a:p>
        </p:txBody>
      </p:sp>
      <p:pic>
        <p:nvPicPr>
          <p:cNvPr id="2050" name="Picture 2" descr="Image">
            <a:extLst>
              <a:ext uri="{FF2B5EF4-FFF2-40B4-BE49-F238E27FC236}">
                <a16:creationId xmlns:a16="http://schemas.microsoft.com/office/drawing/2014/main" id="{59CB2DA3-67E3-BB25-92D6-10E13C9B8C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727" y="2488839"/>
            <a:ext cx="5456132" cy="3491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13FA063F-0145-1373-6F64-46EFFDE6CC95}"/>
              </a:ext>
            </a:extLst>
          </p:cNvPr>
          <p:cNvSpPr txBox="1">
            <a:spLocks/>
          </p:cNvSpPr>
          <p:nvPr/>
        </p:nvSpPr>
        <p:spPr>
          <a:xfrm>
            <a:off x="348433" y="1573962"/>
            <a:ext cx="5067748" cy="11940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dirty="0">
                <a:latin typeface="+mn-lt"/>
              </a:rPr>
              <a:t>Scenario 1: Density of infected ticks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AE41086-1AAC-3602-3CAD-8B41AEAEC759}"/>
              </a:ext>
            </a:extLst>
          </p:cNvPr>
          <p:cNvSpPr txBox="1">
            <a:spLocks/>
          </p:cNvSpPr>
          <p:nvPr/>
        </p:nvSpPr>
        <p:spPr>
          <a:xfrm>
            <a:off x="5815682" y="1579512"/>
            <a:ext cx="6458388" cy="11940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dirty="0">
                <a:latin typeface="+mn-lt"/>
              </a:rPr>
              <a:t>Scenario 2: Prevalence of Lyme in tick population</a:t>
            </a:r>
          </a:p>
        </p:txBody>
      </p:sp>
      <p:pic>
        <p:nvPicPr>
          <p:cNvPr id="2052" name="Picture 4" descr="prevalence3">
            <a:extLst>
              <a:ext uri="{FF2B5EF4-FFF2-40B4-BE49-F238E27FC236}">
                <a16:creationId xmlns:a16="http://schemas.microsoft.com/office/drawing/2014/main" id="{169987C3-171B-0455-BBB7-4609C07419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6319" y="2488839"/>
            <a:ext cx="5467248" cy="3491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B4076416-1265-5DBD-D464-554BEFCC2378}"/>
              </a:ext>
            </a:extLst>
          </p:cNvPr>
          <p:cNvSpPr txBox="1">
            <a:spLocks/>
          </p:cNvSpPr>
          <p:nvPr/>
        </p:nvSpPr>
        <p:spPr>
          <a:xfrm>
            <a:off x="-231328" y="6269950"/>
            <a:ext cx="3910443" cy="7473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dirty="0">
                <a:solidFill>
                  <a:srgbClr val="92D050"/>
                </a:solidFill>
                <a:latin typeface="+mn-lt"/>
              </a:rPr>
              <a:t>lime</a:t>
            </a:r>
            <a:r>
              <a:rPr lang="en-US" sz="2400" b="1" dirty="0">
                <a:latin typeface="+mn-lt"/>
              </a:rPr>
              <a:t> = infected with Lyme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4A1F35-5F02-AE31-1B5C-78EE41541E40}"/>
              </a:ext>
            </a:extLst>
          </p:cNvPr>
          <p:cNvSpPr txBox="1"/>
          <p:nvPr/>
        </p:nvSpPr>
        <p:spPr>
          <a:xfrm>
            <a:off x="6991594" y="6519446"/>
            <a:ext cx="52004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 err="1">
                <a:cs typeface="Franklin Gothic Medium"/>
              </a:rPr>
              <a:t>parasiteecology.wordpress.com</a:t>
            </a:r>
            <a:endParaRPr lang="en-US" sz="1400" i="1" dirty="0">
              <a:cs typeface="Franklin Gothic Medium"/>
            </a:endParaRPr>
          </a:p>
        </p:txBody>
      </p:sp>
    </p:spTree>
    <p:extLst>
      <p:ext uri="{BB962C8B-B14F-4D97-AF65-F5344CB8AC3E}">
        <p14:creationId xmlns:p14="http://schemas.microsoft.com/office/powerpoint/2010/main" val="88360941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863D13-6532-FE21-DA84-DB00899143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13512" y="1778508"/>
            <a:ext cx="4301577" cy="4351338"/>
          </a:xfrm>
        </p:spPr>
        <p:txBody>
          <a:bodyPr/>
          <a:lstStyle/>
          <a:p>
            <a:pPr marL="514350" indent="-514350">
              <a:buAutoNum type="arabicParenBoth"/>
            </a:pPr>
            <a:r>
              <a:rPr lang="en-US" sz="2800" dirty="0">
                <a:latin typeface="+mn-lt"/>
              </a:rPr>
              <a:t>Wildlife hosts vary in the extent to which they offer blood meals to ticks, thereby modulating tick abundance.</a:t>
            </a:r>
          </a:p>
          <a:p>
            <a:pPr marL="514350" indent="-514350">
              <a:buAutoNum type="arabicParenBoth"/>
            </a:pPr>
            <a:r>
              <a:rPr lang="en-US" sz="2800" dirty="0">
                <a:latin typeface="+mn-lt"/>
              </a:rPr>
              <a:t>Wildlife hosts also vary in their permissibility to </a:t>
            </a:r>
            <a:r>
              <a:rPr lang="en-US" sz="2800" i="1" dirty="0">
                <a:latin typeface="+mn-lt"/>
              </a:rPr>
              <a:t>B. </a:t>
            </a:r>
            <a:r>
              <a:rPr lang="en-US" sz="2800" i="1" dirty="0" err="1">
                <a:latin typeface="+mn-lt"/>
              </a:rPr>
              <a:t>burgdoferi</a:t>
            </a:r>
            <a:r>
              <a:rPr lang="en-US" sz="2800" i="1" dirty="0">
                <a:latin typeface="+mn-lt"/>
              </a:rPr>
              <a:t> </a:t>
            </a:r>
            <a:r>
              <a:rPr lang="en-US" sz="2800" dirty="0">
                <a:latin typeface="+mn-lt"/>
              </a:rPr>
              <a:t>infection.</a:t>
            </a:r>
            <a:endParaRPr lang="en-US" dirty="0"/>
          </a:p>
        </p:txBody>
      </p:sp>
      <p:pic>
        <p:nvPicPr>
          <p:cNvPr id="3074" name="Picture 2" descr="Image">
            <a:extLst>
              <a:ext uri="{FF2B5EF4-FFF2-40B4-BE49-F238E27FC236}">
                <a16:creationId xmlns:a16="http://schemas.microsoft.com/office/drawing/2014/main" id="{4E4C0412-A7EE-462A-AB23-9C58A35EF5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9283" y="1277343"/>
            <a:ext cx="5118334" cy="5167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FA3E8E5B-CE80-C955-54D4-0D76723F3A3B}"/>
              </a:ext>
            </a:extLst>
          </p:cNvPr>
          <p:cNvSpPr txBox="1">
            <a:spLocks/>
          </p:cNvSpPr>
          <p:nvPr/>
        </p:nvSpPr>
        <p:spPr>
          <a:xfrm>
            <a:off x="505609" y="258231"/>
            <a:ext cx="11005073" cy="11940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000" dirty="0">
                <a:latin typeface="+mn-lt"/>
              </a:rPr>
              <a:t>The broader </a:t>
            </a:r>
            <a:r>
              <a:rPr lang="en-US" sz="3000" b="1" dirty="0">
                <a:solidFill>
                  <a:srgbClr val="C00000"/>
                </a:solidFill>
                <a:latin typeface="+mn-lt"/>
              </a:rPr>
              <a:t>wildlife community impacts Lyme disease risk</a:t>
            </a:r>
            <a:r>
              <a:rPr lang="en-US" sz="3000" dirty="0">
                <a:latin typeface="+mn-lt"/>
              </a:rPr>
              <a:t> for humans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7DA98A0-D467-1714-9549-8B0982EE057E}"/>
              </a:ext>
            </a:extLst>
          </p:cNvPr>
          <p:cNvSpPr txBox="1">
            <a:spLocks/>
          </p:cNvSpPr>
          <p:nvPr/>
        </p:nvSpPr>
        <p:spPr>
          <a:xfrm>
            <a:off x="-231328" y="6269950"/>
            <a:ext cx="3910443" cy="7473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dirty="0">
                <a:solidFill>
                  <a:srgbClr val="92D050"/>
                </a:solidFill>
                <a:latin typeface="+mn-lt"/>
              </a:rPr>
              <a:t>lime</a:t>
            </a:r>
            <a:r>
              <a:rPr lang="en-US" sz="2400" b="1" dirty="0">
                <a:latin typeface="+mn-lt"/>
              </a:rPr>
              <a:t> = infected with Lyme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B755AC-C170-1BF0-9B76-4A4E95BE7347}"/>
              </a:ext>
            </a:extLst>
          </p:cNvPr>
          <p:cNvSpPr txBox="1"/>
          <p:nvPr/>
        </p:nvSpPr>
        <p:spPr>
          <a:xfrm>
            <a:off x="6991594" y="6519446"/>
            <a:ext cx="52004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 err="1">
                <a:cs typeface="Franklin Gothic Medium"/>
              </a:rPr>
              <a:t>parasiteecology.wordpress.com</a:t>
            </a:r>
            <a:endParaRPr lang="en-US" sz="1400" i="1" dirty="0">
              <a:cs typeface="Franklin Gothic Medium"/>
            </a:endParaRPr>
          </a:p>
        </p:txBody>
      </p:sp>
    </p:spTree>
    <p:extLst>
      <p:ext uri="{BB962C8B-B14F-4D97-AF65-F5344CB8AC3E}">
        <p14:creationId xmlns:p14="http://schemas.microsoft.com/office/powerpoint/2010/main" val="7041661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4F2ED1-153F-7027-1572-D1D0A5F583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91EA3E4-C306-0757-5B7E-52C0DFD30845}"/>
              </a:ext>
            </a:extLst>
          </p:cNvPr>
          <p:cNvSpPr txBox="1">
            <a:spLocks/>
          </p:cNvSpPr>
          <p:nvPr/>
        </p:nvSpPr>
        <p:spPr>
          <a:xfrm>
            <a:off x="2146788" y="258231"/>
            <a:ext cx="7898424" cy="1199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300" dirty="0">
                <a:latin typeface="+mn-lt"/>
              </a:rPr>
              <a:t>The </a:t>
            </a:r>
            <a:r>
              <a:rPr lang="en-US" sz="3300" b="1" dirty="0">
                <a:solidFill>
                  <a:srgbClr val="C00000"/>
                </a:solidFill>
                <a:latin typeface="+mn-lt"/>
              </a:rPr>
              <a:t>dilution effect </a:t>
            </a:r>
            <a:r>
              <a:rPr lang="en-US" sz="3300" dirty="0">
                <a:latin typeface="+mn-lt"/>
              </a:rPr>
              <a:t>highlights buffering effects of </a:t>
            </a:r>
            <a:r>
              <a:rPr lang="en-US" sz="3300" b="1" dirty="0">
                <a:solidFill>
                  <a:srgbClr val="C00000"/>
                </a:solidFill>
                <a:latin typeface="+mn-lt"/>
              </a:rPr>
              <a:t>biodiversity on disease transmission</a:t>
            </a:r>
            <a:r>
              <a:rPr lang="en-US" sz="3300" dirty="0">
                <a:latin typeface="+mn-lt"/>
              </a:rPr>
              <a:t>.</a:t>
            </a:r>
          </a:p>
          <a:p>
            <a:pPr algn="ctr"/>
            <a:endParaRPr lang="en-US" sz="600" dirty="0">
              <a:latin typeface="+mn-lt"/>
            </a:endParaRPr>
          </a:p>
          <a:p>
            <a:pPr algn="ctr"/>
            <a:r>
              <a:rPr lang="en-US" sz="2800" dirty="0">
                <a:latin typeface="+mn-lt"/>
              </a:rPr>
              <a:t>While a popular concept, it only holds in select cases!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A518E11-61AD-144F-E807-BDB1FA353111}"/>
              </a:ext>
            </a:extLst>
          </p:cNvPr>
          <p:cNvSpPr/>
          <p:nvPr/>
        </p:nvSpPr>
        <p:spPr>
          <a:xfrm>
            <a:off x="2452744" y="1054249"/>
            <a:ext cx="7592468" cy="4037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91481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1E55F93-8108-19D9-5D92-9EEE1EDBDBAA}"/>
              </a:ext>
            </a:extLst>
          </p:cNvPr>
          <p:cNvSpPr txBox="1">
            <a:spLocks/>
          </p:cNvSpPr>
          <p:nvPr/>
        </p:nvSpPr>
        <p:spPr>
          <a:xfrm>
            <a:off x="2146788" y="258231"/>
            <a:ext cx="7898424" cy="1199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300" dirty="0">
                <a:latin typeface="+mn-lt"/>
              </a:rPr>
              <a:t>The </a:t>
            </a:r>
            <a:r>
              <a:rPr lang="en-US" sz="3300" b="1" dirty="0">
                <a:solidFill>
                  <a:srgbClr val="C00000"/>
                </a:solidFill>
                <a:latin typeface="+mn-lt"/>
              </a:rPr>
              <a:t>dilution effect </a:t>
            </a:r>
            <a:r>
              <a:rPr lang="en-US" sz="3300" dirty="0">
                <a:latin typeface="+mn-lt"/>
              </a:rPr>
              <a:t>highlights buffering effects of </a:t>
            </a:r>
            <a:r>
              <a:rPr lang="en-US" sz="3300" b="1" dirty="0">
                <a:solidFill>
                  <a:srgbClr val="C00000"/>
                </a:solidFill>
                <a:latin typeface="+mn-lt"/>
              </a:rPr>
              <a:t>biodiversity on disease transmission</a:t>
            </a:r>
            <a:r>
              <a:rPr lang="en-US" sz="3300" dirty="0">
                <a:latin typeface="+mn-lt"/>
              </a:rPr>
              <a:t>.</a:t>
            </a:r>
          </a:p>
          <a:p>
            <a:pPr algn="ctr"/>
            <a:endParaRPr lang="en-US" sz="600" dirty="0">
              <a:latin typeface="+mn-lt"/>
            </a:endParaRPr>
          </a:p>
          <a:p>
            <a:pPr algn="ctr"/>
            <a:r>
              <a:rPr lang="en-US" sz="2800" dirty="0">
                <a:latin typeface="+mn-lt"/>
              </a:rPr>
              <a:t>While a popular concept, it only holds in select cases!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BF16DA-B765-ED54-21D6-996ECC49440D}"/>
              </a:ext>
            </a:extLst>
          </p:cNvPr>
          <p:cNvSpPr txBox="1"/>
          <p:nvPr/>
        </p:nvSpPr>
        <p:spPr>
          <a:xfrm>
            <a:off x="1491727" y="5187413"/>
            <a:ext cx="920854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In the case of Lyme, many examples demonstrate a </a:t>
            </a:r>
          </a:p>
          <a:p>
            <a:pPr algn="ctr"/>
            <a:r>
              <a:rPr lang="en-US" sz="2400" b="1" dirty="0">
                <a:solidFill>
                  <a:srgbClr val="C00000"/>
                </a:solidFill>
              </a:rPr>
              <a:t>negative correlation between host biodiversity and Lyme prevalence</a:t>
            </a:r>
            <a:r>
              <a:rPr lang="en-US" sz="2400" b="1" dirty="0"/>
              <a:t>.</a:t>
            </a:r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098C641D-D745-4037-DF4F-785649D595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348" t="34658" b="32412"/>
          <a:stretch/>
        </p:blipFill>
        <p:spPr>
          <a:xfrm>
            <a:off x="1366270" y="1693044"/>
            <a:ext cx="5063523" cy="3395646"/>
          </a:xfrm>
          <a:prstGeom prst="rect">
            <a:avLst/>
          </a:prstGeom>
        </p:spPr>
      </p:pic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66A40EEF-B834-8E79-3F71-D964722E8F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348" t="67183"/>
          <a:stretch/>
        </p:blipFill>
        <p:spPr>
          <a:xfrm>
            <a:off x="6256749" y="1838445"/>
            <a:ext cx="5063523" cy="338404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9427EEB-68D2-5749-B0A2-16C71BEF91E7}"/>
              </a:ext>
            </a:extLst>
          </p:cNvPr>
          <p:cNvSpPr txBox="1"/>
          <p:nvPr/>
        </p:nvSpPr>
        <p:spPr>
          <a:xfrm>
            <a:off x="6991594" y="6519446"/>
            <a:ext cx="52004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 err="1">
                <a:cs typeface="Franklin Gothic Medium"/>
              </a:rPr>
              <a:t>Ostfeld</a:t>
            </a:r>
            <a:r>
              <a:rPr lang="en-US" sz="1400" dirty="0">
                <a:cs typeface="Franklin Gothic Medium"/>
              </a:rPr>
              <a:t> and </a:t>
            </a:r>
            <a:r>
              <a:rPr lang="en-US" sz="1400" dirty="0" err="1">
                <a:cs typeface="Franklin Gothic Medium"/>
              </a:rPr>
              <a:t>Keesing</a:t>
            </a:r>
            <a:r>
              <a:rPr lang="en-US" sz="1400" dirty="0">
                <a:cs typeface="Franklin Gothic Medium"/>
              </a:rPr>
              <a:t>. 2000. </a:t>
            </a:r>
            <a:r>
              <a:rPr lang="en-US" sz="1400" i="1" dirty="0">
                <a:cs typeface="Franklin Gothic Medium"/>
              </a:rPr>
              <a:t>Conservation Biology.</a:t>
            </a:r>
            <a:endParaRPr lang="en-US" sz="1400" dirty="0">
              <a:cs typeface="Franklin Gothic Medium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31A93BF-D6B2-46C2-D86C-7B6C79DA1244}"/>
              </a:ext>
            </a:extLst>
          </p:cNvPr>
          <p:cNvSpPr/>
          <p:nvPr/>
        </p:nvSpPr>
        <p:spPr>
          <a:xfrm>
            <a:off x="2452744" y="1054249"/>
            <a:ext cx="7592468" cy="4037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17423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1E55F93-8108-19D9-5D92-9EEE1EDBDBAA}"/>
              </a:ext>
            </a:extLst>
          </p:cNvPr>
          <p:cNvSpPr txBox="1">
            <a:spLocks/>
          </p:cNvSpPr>
          <p:nvPr/>
        </p:nvSpPr>
        <p:spPr>
          <a:xfrm>
            <a:off x="2146788" y="258231"/>
            <a:ext cx="7898424" cy="1199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300" dirty="0">
                <a:latin typeface="+mn-lt"/>
              </a:rPr>
              <a:t>The </a:t>
            </a:r>
            <a:r>
              <a:rPr lang="en-US" sz="3300" b="1" dirty="0">
                <a:solidFill>
                  <a:srgbClr val="C00000"/>
                </a:solidFill>
                <a:latin typeface="+mn-lt"/>
              </a:rPr>
              <a:t>dilution effect </a:t>
            </a:r>
            <a:r>
              <a:rPr lang="en-US" sz="3300" dirty="0">
                <a:latin typeface="+mn-lt"/>
              </a:rPr>
              <a:t>highlights buffering effects of </a:t>
            </a:r>
            <a:r>
              <a:rPr lang="en-US" sz="3300" b="1" dirty="0">
                <a:solidFill>
                  <a:srgbClr val="C00000"/>
                </a:solidFill>
                <a:latin typeface="+mn-lt"/>
              </a:rPr>
              <a:t>biodiversity on disease transmission</a:t>
            </a:r>
            <a:r>
              <a:rPr lang="en-US" sz="3300" dirty="0">
                <a:latin typeface="+mn-lt"/>
              </a:rPr>
              <a:t>.</a:t>
            </a:r>
          </a:p>
          <a:p>
            <a:pPr algn="ctr"/>
            <a:endParaRPr lang="en-US" sz="600" dirty="0">
              <a:latin typeface="+mn-lt"/>
            </a:endParaRPr>
          </a:p>
          <a:p>
            <a:pPr algn="ctr"/>
            <a:r>
              <a:rPr lang="en-US" sz="2800" dirty="0">
                <a:highlight>
                  <a:srgbClr val="FFFF00"/>
                </a:highlight>
                <a:latin typeface="+mn-lt"/>
              </a:rPr>
              <a:t>While a popular concept, it only holds in select cases!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BF16DA-B765-ED54-21D6-996ECC49440D}"/>
              </a:ext>
            </a:extLst>
          </p:cNvPr>
          <p:cNvSpPr txBox="1"/>
          <p:nvPr/>
        </p:nvSpPr>
        <p:spPr>
          <a:xfrm>
            <a:off x="1491727" y="5187413"/>
            <a:ext cx="920854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In the case of Lyme, many examples demonstrate a </a:t>
            </a:r>
          </a:p>
          <a:p>
            <a:pPr algn="ctr"/>
            <a:r>
              <a:rPr lang="en-US" sz="2400" b="1" dirty="0">
                <a:solidFill>
                  <a:srgbClr val="C00000"/>
                </a:solidFill>
              </a:rPr>
              <a:t>negative correlation between host biodiversity and Lyme prevalence</a:t>
            </a:r>
            <a:r>
              <a:rPr lang="en-US" sz="2400" b="1" dirty="0"/>
              <a:t>.</a:t>
            </a:r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098C641D-D745-4037-DF4F-785649D595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348" t="34658" b="32412"/>
          <a:stretch/>
        </p:blipFill>
        <p:spPr>
          <a:xfrm>
            <a:off x="1366270" y="1693044"/>
            <a:ext cx="5063523" cy="3395646"/>
          </a:xfrm>
          <a:prstGeom prst="rect">
            <a:avLst/>
          </a:prstGeom>
        </p:spPr>
      </p:pic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66A40EEF-B834-8E79-3F71-D964722E8F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348" t="67183"/>
          <a:stretch/>
        </p:blipFill>
        <p:spPr>
          <a:xfrm>
            <a:off x="6256749" y="1838445"/>
            <a:ext cx="5063523" cy="338404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999751C-68DE-56AE-2F9F-9B347982ED99}"/>
              </a:ext>
            </a:extLst>
          </p:cNvPr>
          <p:cNvSpPr txBox="1"/>
          <p:nvPr/>
        </p:nvSpPr>
        <p:spPr>
          <a:xfrm>
            <a:off x="1652476" y="6052585"/>
            <a:ext cx="92085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highlight>
                  <a:srgbClr val="FFFF00"/>
                </a:highlight>
              </a:rPr>
              <a:t>Patterns depend on the context of the wildlife community!</a:t>
            </a:r>
            <a:endParaRPr lang="en-US" sz="2400" b="1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1140463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A2C2A4-92DF-B018-3B2B-EA053F0A49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Challenges to malaria elimination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331954-EA90-5EC5-367C-607B0F7C7C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043" y="1690688"/>
            <a:ext cx="8353213" cy="4865255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0147822-ED3D-382E-DF7F-B50CE8E1CAD0}"/>
              </a:ext>
            </a:extLst>
          </p:cNvPr>
          <p:cNvSpPr txBox="1">
            <a:spLocks/>
          </p:cNvSpPr>
          <p:nvPr/>
        </p:nvSpPr>
        <p:spPr>
          <a:xfrm rot="16200000">
            <a:off x="-1912482" y="3757760"/>
            <a:ext cx="4589998" cy="455854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Herd immunity threshold (HIT)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331C0D-ABFB-7745-8E80-0EBFAD1D83EF}"/>
              </a:ext>
            </a:extLst>
          </p:cNvPr>
          <p:cNvSpPr txBox="1">
            <a:spLocks/>
          </p:cNvSpPr>
          <p:nvPr/>
        </p:nvSpPr>
        <p:spPr>
          <a:xfrm>
            <a:off x="6138398" y="2728698"/>
            <a:ext cx="6053602" cy="54782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High parasite diversity: sexual reproduction in 4+ </a:t>
            </a:r>
            <a:r>
              <a:rPr lang="en-US" i="1" dirty="0"/>
              <a:t>Plasmodium </a:t>
            </a:r>
            <a:r>
              <a:rPr lang="en-US" dirty="0"/>
              <a:t>species</a:t>
            </a:r>
          </a:p>
          <a:p>
            <a:pPr lvl="1"/>
            <a:r>
              <a:rPr lang="en-US" dirty="0"/>
              <a:t>Fast evolution of resistance </a:t>
            </a:r>
            <a:r>
              <a:rPr lang="en-US" i="1" dirty="0"/>
              <a:t>(e.g. to drugs)</a:t>
            </a:r>
          </a:p>
          <a:p>
            <a:r>
              <a:rPr lang="en-US" dirty="0"/>
              <a:t>Many possible vectors! Potentially additional possible reservoirs!</a:t>
            </a:r>
          </a:p>
          <a:p>
            <a:r>
              <a:rPr lang="en-US" dirty="0"/>
              <a:t>Latent cases as burden is reduced</a:t>
            </a:r>
          </a:p>
          <a:p>
            <a:r>
              <a:rPr lang="en-US" dirty="0"/>
              <a:t>Vaccine candidates: what life stage to target?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FF39F4B-25A0-58AF-C6F9-94ED71EF01B2}"/>
              </a:ext>
            </a:extLst>
          </p:cNvPr>
          <p:cNvSpPr/>
          <p:nvPr/>
        </p:nvSpPr>
        <p:spPr>
          <a:xfrm>
            <a:off x="6138398" y="2578608"/>
            <a:ext cx="6053602" cy="41513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44319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E46D6BC3-3957-4389-DEDE-63A8CAD2DF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4400" y="1344318"/>
            <a:ext cx="6959600" cy="5255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37BFF079-91DC-2379-20CD-22DD54BF9190}"/>
              </a:ext>
            </a:extLst>
          </p:cNvPr>
          <p:cNvSpPr txBox="1">
            <a:spLocks/>
          </p:cNvSpPr>
          <p:nvPr/>
        </p:nvSpPr>
        <p:spPr>
          <a:xfrm>
            <a:off x="838200" y="258231"/>
            <a:ext cx="10672482" cy="11940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300" dirty="0">
                <a:latin typeface="+mn-lt"/>
              </a:rPr>
              <a:t>Human infection probability varies with both the </a:t>
            </a:r>
            <a:r>
              <a:rPr lang="en-US" sz="3300" b="1" dirty="0">
                <a:solidFill>
                  <a:srgbClr val="C00000"/>
                </a:solidFill>
                <a:latin typeface="+mn-lt"/>
              </a:rPr>
              <a:t>density of infected ticks</a:t>
            </a:r>
            <a:r>
              <a:rPr lang="en-US" sz="3300" dirty="0">
                <a:latin typeface="+mn-lt"/>
              </a:rPr>
              <a:t> and the </a:t>
            </a:r>
            <a:r>
              <a:rPr lang="en-US" sz="3300" b="1" dirty="0">
                <a:solidFill>
                  <a:srgbClr val="C00000"/>
                </a:solidFill>
                <a:latin typeface="+mn-lt"/>
              </a:rPr>
              <a:t>prevalence of Lyme </a:t>
            </a:r>
            <a:r>
              <a:rPr lang="en-US" sz="3300" dirty="0">
                <a:latin typeface="+mn-lt"/>
              </a:rPr>
              <a:t>in the tick population.</a:t>
            </a:r>
          </a:p>
          <a:p>
            <a:pPr algn="ctr"/>
            <a:endParaRPr lang="en-US" sz="600" dirty="0">
              <a:latin typeface="+mn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E57B30-4C9C-0423-0A5E-14F0938C2C6D}"/>
              </a:ext>
            </a:extLst>
          </p:cNvPr>
          <p:cNvSpPr txBox="1"/>
          <p:nvPr/>
        </p:nvSpPr>
        <p:spPr>
          <a:xfrm>
            <a:off x="6991594" y="6519446"/>
            <a:ext cx="52004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 err="1">
                <a:cs typeface="Franklin Gothic Medium"/>
              </a:rPr>
              <a:t>parasiteecology.wordpress.com</a:t>
            </a:r>
            <a:endParaRPr lang="en-US" sz="1400" i="1" dirty="0">
              <a:cs typeface="Franklin Gothic Medium"/>
            </a:endParaRPr>
          </a:p>
        </p:txBody>
      </p:sp>
    </p:spTree>
    <p:extLst>
      <p:ext uri="{BB962C8B-B14F-4D97-AF65-F5344CB8AC3E}">
        <p14:creationId xmlns:p14="http://schemas.microsoft.com/office/powerpoint/2010/main" val="396076455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F8F7B4-6F01-B806-D783-09285241DE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81843" y="678997"/>
            <a:ext cx="8828314" cy="1048204"/>
          </a:xfrm>
        </p:spPr>
        <p:txBody>
          <a:bodyPr/>
          <a:lstStyle/>
          <a:p>
            <a:pPr marL="0" indent="0" algn="ctr">
              <a:buNone/>
            </a:pPr>
            <a:r>
              <a:rPr lang="en-US" b="0" i="0" u="none" strike="noStrike" dirty="0">
                <a:solidFill>
                  <a:srgbClr val="4D5156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“</a:t>
            </a:r>
            <a:r>
              <a:rPr lang="en-US" b="1" i="0" u="none" strike="noStrike" dirty="0" err="1">
                <a:solidFill>
                  <a:srgbClr val="C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Zooprophylaxis</a:t>
            </a:r>
            <a:r>
              <a:rPr lang="en-US" b="0" i="0" u="none" strike="noStrike" dirty="0">
                <a:solidFill>
                  <a:srgbClr val="4D5156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” is the diversion of pathogen-transmitting arthropods from humans to animals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4D30C0-0896-FC97-4686-EF221731F40F}"/>
              </a:ext>
            </a:extLst>
          </p:cNvPr>
          <p:cNvSpPr txBox="1"/>
          <p:nvPr/>
        </p:nvSpPr>
        <p:spPr>
          <a:xfrm>
            <a:off x="6991594" y="6519446"/>
            <a:ext cx="52004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 err="1">
                <a:cs typeface="Franklin Gothic Medium"/>
              </a:rPr>
              <a:t>Swei</a:t>
            </a:r>
            <a:r>
              <a:rPr lang="en-US" sz="1400" dirty="0">
                <a:cs typeface="Franklin Gothic Medium"/>
              </a:rPr>
              <a:t> et al. 2011. </a:t>
            </a:r>
            <a:r>
              <a:rPr lang="en-US" sz="1400" i="1" dirty="0">
                <a:cs typeface="Franklin Gothic Medium"/>
              </a:rPr>
              <a:t>Proc Roy Soc B.</a:t>
            </a:r>
            <a:endParaRPr lang="en-US" sz="1400" dirty="0">
              <a:cs typeface="Franklin Gothic Medium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B5739F5-BD81-32AC-E9E9-E495324089DB}"/>
              </a:ext>
            </a:extLst>
          </p:cNvPr>
          <p:cNvSpPr txBox="1">
            <a:spLocks/>
          </p:cNvSpPr>
          <p:nvPr/>
        </p:nvSpPr>
        <p:spPr>
          <a:xfrm>
            <a:off x="184647" y="1467382"/>
            <a:ext cx="7136331" cy="10482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800" dirty="0">
                <a:latin typeface="+mn-lt"/>
              </a:rPr>
              <a:t>Tick burden on woodrats in Marin County, CA following removal of western fence lizard (</a:t>
            </a:r>
            <a:r>
              <a:rPr lang="en-US" sz="1800" b="0" i="1" u="none" strike="noStrike" dirty="0">
                <a:solidFill>
                  <a:srgbClr val="333333"/>
                </a:solidFill>
                <a:effectLst/>
                <a:latin typeface="+mn-lt"/>
              </a:rPr>
              <a:t>Sceloporus occidentalis</a:t>
            </a:r>
            <a:r>
              <a:rPr lang="en-US" sz="1800" dirty="0">
                <a:latin typeface="+mn-lt"/>
              </a:rPr>
              <a:t>) at the end of the 2007 year in experimental (solid) and control (open circle) plots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9E8D6C93-ACF9-3652-D957-09A6923DD7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3976" y="2757713"/>
            <a:ext cx="4051210" cy="254647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75246C3-ECC2-5FDC-9766-AAB29D11A214}"/>
              </a:ext>
            </a:extLst>
          </p:cNvPr>
          <p:cNvSpPr txBox="1"/>
          <p:nvPr/>
        </p:nvSpPr>
        <p:spPr>
          <a:xfrm>
            <a:off x="8280400" y="5357819"/>
            <a:ext cx="24021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1" u="none" strike="noStrike" dirty="0">
                <a:solidFill>
                  <a:srgbClr val="333333"/>
                </a:solidFill>
                <a:effectLst/>
                <a:latin typeface="+mn-lt"/>
              </a:rPr>
              <a:t>Sceloporus occidentalis</a:t>
            </a:r>
            <a:endParaRPr lang="en-US" dirty="0"/>
          </a:p>
        </p:txBody>
      </p:sp>
      <p:pic>
        <p:nvPicPr>
          <p:cNvPr id="4" name="Picture 3" descr="A graph of a graph showing the number of ticks&#10;&#10;AI-generated content may be incorrect.">
            <a:extLst>
              <a:ext uri="{FF2B5EF4-FFF2-40B4-BE49-F238E27FC236}">
                <a16:creationId xmlns:a16="http://schemas.microsoft.com/office/drawing/2014/main" id="{E4145F60-18B9-F86C-BF50-5930C979D7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8926" y="2467765"/>
            <a:ext cx="3807771" cy="424891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C314B96-34DB-A1FC-93FA-3D72E2202944}"/>
              </a:ext>
            </a:extLst>
          </p:cNvPr>
          <p:cNvSpPr/>
          <p:nvPr/>
        </p:nvSpPr>
        <p:spPr>
          <a:xfrm>
            <a:off x="1848926" y="2757713"/>
            <a:ext cx="429985" cy="3288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BAF2E69-F5B7-68BD-F70D-B0E4F44FA3AE}"/>
              </a:ext>
            </a:extLst>
          </p:cNvPr>
          <p:cNvSpPr txBox="1"/>
          <p:nvPr/>
        </p:nvSpPr>
        <p:spPr>
          <a:xfrm>
            <a:off x="3588307" y="2922119"/>
            <a:ext cx="17110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cs typeface="Franklin Gothic Medium"/>
              </a:rPr>
              <a:t>lizard removal</a:t>
            </a:r>
          </a:p>
        </p:txBody>
      </p:sp>
    </p:spTree>
    <p:extLst>
      <p:ext uri="{BB962C8B-B14F-4D97-AF65-F5344CB8AC3E}">
        <p14:creationId xmlns:p14="http://schemas.microsoft.com/office/powerpoint/2010/main" val="105651241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6D97E0F-099B-F647-D2D8-DD7BA488D3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1123" y="420914"/>
            <a:ext cx="9094934" cy="130628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b="0" i="0" u="none" strike="noStrike" dirty="0">
                <a:solidFill>
                  <a:srgbClr val="4D5156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“</a:t>
            </a:r>
            <a:r>
              <a:rPr lang="en-US" b="1" i="0" u="none" strike="noStrike" dirty="0" err="1">
                <a:solidFill>
                  <a:srgbClr val="C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Zooprophylaxis</a:t>
            </a:r>
            <a:r>
              <a:rPr lang="en-US" b="0" i="0" u="none" strike="noStrike" dirty="0">
                <a:solidFill>
                  <a:srgbClr val="4D5156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” </a:t>
            </a:r>
            <a:r>
              <a:rPr lang="en-US" dirty="0">
                <a:solidFill>
                  <a:srgbClr val="4D515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has been suggested for malaria control – but only works in cases by which livestock are used as bait to draw mosquitoes closer to insecticides.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E1FCEFA-F388-F58F-F740-71F98401EDD1}"/>
              </a:ext>
            </a:extLst>
          </p:cNvPr>
          <p:cNvGrpSpPr/>
          <p:nvPr/>
        </p:nvGrpSpPr>
        <p:grpSpPr>
          <a:xfrm>
            <a:off x="682172" y="1981378"/>
            <a:ext cx="3715656" cy="3185708"/>
            <a:chOff x="0" y="4201453"/>
            <a:chExt cx="2784733" cy="2413256"/>
          </a:xfrm>
        </p:grpSpPr>
        <p:pic>
          <p:nvPicPr>
            <p:cNvPr id="6" name="Picture 5" descr="A diagram of a person and mosquito&#10;&#10;Description automatically generated">
              <a:extLst>
                <a:ext uri="{FF2B5EF4-FFF2-40B4-BE49-F238E27FC236}">
                  <a16:creationId xmlns:a16="http://schemas.microsoft.com/office/drawing/2014/main" id="{2D59E28D-0328-CE97-EFBE-7EBBE52E48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6542" y="4314195"/>
              <a:ext cx="2648191" cy="2300514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F1171AF-556F-BB40-F909-A59591D3D520}"/>
                </a:ext>
              </a:extLst>
            </p:cNvPr>
            <p:cNvSpPr/>
            <p:nvPr/>
          </p:nvSpPr>
          <p:spPr>
            <a:xfrm>
              <a:off x="0" y="4201453"/>
              <a:ext cx="711200" cy="3288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146" name="Picture 2" descr="Figure 2">
            <a:extLst>
              <a:ext uri="{FF2B5EF4-FFF2-40B4-BE49-F238E27FC236}">
                <a16:creationId xmlns:a16="http://schemas.microsoft.com/office/drawing/2014/main" id="{8C09A4AC-FF2D-AAE9-CF9C-7306573DF7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91"/>
          <a:stretch/>
        </p:blipFill>
        <p:spPr bwMode="auto">
          <a:xfrm>
            <a:off x="4771250" y="2045027"/>
            <a:ext cx="7043378" cy="4187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FC2F885-78DE-3839-71D5-AF825B47C159}"/>
              </a:ext>
            </a:extLst>
          </p:cNvPr>
          <p:cNvSpPr txBox="1"/>
          <p:nvPr/>
        </p:nvSpPr>
        <p:spPr>
          <a:xfrm>
            <a:off x="6875480" y="6550223"/>
            <a:ext cx="52004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 err="1">
                <a:cs typeface="Franklin Gothic Medium"/>
              </a:rPr>
              <a:t>Asale</a:t>
            </a:r>
            <a:r>
              <a:rPr lang="en-US" sz="1400" dirty="0">
                <a:cs typeface="Franklin Gothic Medium"/>
              </a:rPr>
              <a:t> et al. 2017. </a:t>
            </a:r>
            <a:r>
              <a:rPr lang="en-US" sz="1400" i="1" dirty="0">
                <a:cs typeface="Franklin Gothic Medium"/>
              </a:rPr>
              <a:t>Malaria Journal</a:t>
            </a:r>
            <a:endParaRPr lang="en-US" sz="1400" dirty="0">
              <a:cs typeface="Franklin Gothic Medium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ABB5536-4CE4-A0FF-B80A-BB3F5BAC61CF}"/>
              </a:ext>
            </a:extLst>
          </p:cNvPr>
          <p:cNvSpPr txBox="1">
            <a:spLocks/>
          </p:cNvSpPr>
          <p:nvPr/>
        </p:nvSpPr>
        <p:spPr>
          <a:xfrm>
            <a:off x="3388659" y="5755793"/>
            <a:ext cx="5900483" cy="14812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dirty="0">
                <a:latin typeface="+mn-lt"/>
              </a:rPr>
              <a:t>Black, </a:t>
            </a:r>
            <a:r>
              <a:rPr lang="en-US" sz="2000" dirty="0">
                <a:solidFill>
                  <a:srgbClr val="FF0000"/>
                </a:solidFill>
                <a:latin typeface="+mn-lt"/>
              </a:rPr>
              <a:t>red</a:t>
            </a:r>
            <a:r>
              <a:rPr lang="en-US" sz="2000" dirty="0">
                <a:latin typeface="+mn-lt"/>
              </a:rPr>
              <a:t>, </a:t>
            </a:r>
            <a:r>
              <a:rPr lang="en-US" sz="2000" dirty="0">
                <a:solidFill>
                  <a:srgbClr val="92D050"/>
                </a:solidFill>
                <a:latin typeface="+mn-lt"/>
              </a:rPr>
              <a:t>green</a:t>
            </a:r>
            <a:r>
              <a:rPr lang="en-US" sz="2000" dirty="0">
                <a:latin typeface="+mn-lt"/>
              </a:rPr>
              <a:t>, </a:t>
            </a:r>
            <a:r>
              <a:rPr lang="en-US" sz="2000" dirty="0">
                <a:solidFill>
                  <a:schemeClr val="accent1"/>
                </a:solidFill>
                <a:latin typeface="+mn-lt"/>
              </a:rPr>
              <a:t>blue</a:t>
            </a:r>
            <a:r>
              <a:rPr lang="en-US" sz="2000" dirty="0">
                <a:latin typeface="+mn-lt"/>
              </a:rPr>
              <a:t> = </a:t>
            </a:r>
            <a:r>
              <a:rPr lang="en-US" sz="2000" b="0" i="0" u="none" strike="noStrike" dirty="0">
                <a:solidFill>
                  <a:srgbClr val="333333"/>
                </a:solidFill>
                <a:effectLst/>
                <a:latin typeface="+mn-lt"/>
              </a:rPr>
              <a:t>0, </a:t>
            </a:r>
            <a:r>
              <a:rPr lang="en-US" sz="2000" b="0" i="0" u="none" strike="noStrike" dirty="0">
                <a:solidFill>
                  <a:srgbClr val="FF0000"/>
                </a:solidFill>
                <a:effectLst/>
                <a:latin typeface="+mn-lt"/>
              </a:rPr>
              <a:t>20</a:t>
            </a:r>
            <a:r>
              <a:rPr lang="en-US" sz="2000" b="0" i="0" u="none" strike="noStrike" dirty="0">
                <a:solidFill>
                  <a:srgbClr val="333333"/>
                </a:solidFill>
                <a:effectLst/>
                <a:latin typeface="+mn-lt"/>
              </a:rPr>
              <a:t>, </a:t>
            </a:r>
            <a:r>
              <a:rPr lang="en-US" sz="2000" b="0" i="0" u="none" strike="noStrike" dirty="0">
                <a:solidFill>
                  <a:srgbClr val="92D050"/>
                </a:solidFill>
                <a:effectLst/>
                <a:latin typeface="+mn-lt"/>
              </a:rPr>
              <a:t>40</a:t>
            </a:r>
            <a:r>
              <a:rPr lang="en-US" sz="2000" b="0" i="0" u="none" strike="noStrike" dirty="0">
                <a:solidFill>
                  <a:srgbClr val="333333"/>
                </a:solidFill>
                <a:effectLst/>
                <a:latin typeface="+mn-lt"/>
              </a:rPr>
              <a:t> or </a:t>
            </a:r>
            <a:r>
              <a:rPr lang="en-US" sz="2000" b="0" i="0" u="none" strike="noStrike" dirty="0">
                <a:solidFill>
                  <a:schemeClr val="accent1"/>
                </a:solidFill>
                <a:effectLst/>
                <a:latin typeface="+mn-lt"/>
              </a:rPr>
              <a:t>60</a:t>
            </a:r>
            <a:r>
              <a:rPr lang="en-US" sz="2000" b="0" i="0" u="none" strike="noStrike" dirty="0">
                <a:solidFill>
                  <a:srgbClr val="333333"/>
                </a:solidFill>
                <a:effectLst/>
                <a:latin typeface="+mn-lt"/>
              </a:rPr>
              <a:t>% chance of mosquito being killed as a result of feeding on animals</a:t>
            </a:r>
            <a:endParaRPr lang="en-US" sz="2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0571967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1E55F93-8108-19D9-5D92-9EEE1EDBDBAA}"/>
              </a:ext>
            </a:extLst>
          </p:cNvPr>
          <p:cNvSpPr txBox="1">
            <a:spLocks/>
          </p:cNvSpPr>
          <p:nvPr/>
        </p:nvSpPr>
        <p:spPr>
          <a:xfrm>
            <a:off x="711200" y="258230"/>
            <a:ext cx="10653486" cy="14812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300" dirty="0">
                <a:latin typeface="+mn-lt"/>
              </a:rPr>
              <a:t>Understanding the </a:t>
            </a:r>
            <a:r>
              <a:rPr lang="en-US" sz="3300" b="1" dirty="0">
                <a:solidFill>
                  <a:srgbClr val="C00000"/>
                </a:solidFill>
                <a:latin typeface="+mn-lt"/>
              </a:rPr>
              <a:t>underlying transmission dynamics </a:t>
            </a:r>
            <a:r>
              <a:rPr lang="en-US" sz="3300" dirty="0">
                <a:latin typeface="+mn-lt"/>
              </a:rPr>
              <a:t>of the system can help predict how </a:t>
            </a:r>
            <a:r>
              <a:rPr lang="en-US" sz="3300" b="1" dirty="0">
                <a:solidFill>
                  <a:srgbClr val="C00000"/>
                </a:solidFill>
                <a:latin typeface="+mn-lt"/>
              </a:rPr>
              <a:t>wildlife biodiversity</a:t>
            </a:r>
            <a:r>
              <a:rPr lang="en-US" sz="3300" dirty="0">
                <a:latin typeface="+mn-lt"/>
              </a:rPr>
              <a:t> might </a:t>
            </a:r>
            <a:r>
              <a:rPr lang="en-US" sz="3300" b="1" dirty="0">
                <a:solidFill>
                  <a:srgbClr val="C00000"/>
                </a:solidFill>
                <a:latin typeface="+mn-lt"/>
              </a:rPr>
              <a:t>amplify or dilute </a:t>
            </a:r>
            <a:r>
              <a:rPr lang="en-US" sz="3300" dirty="0">
                <a:latin typeface="+mn-lt"/>
              </a:rPr>
              <a:t>human disease risk in different contexts.</a:t>
            </a:r>
            <a:endParaRPr lang="en-US" sz="2800" dirty="0">
              <a:latin typeface="+mn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427EEB-68D2-5749-B0A2-16C71BEF91E7}"/>
              </a:ext>
            </a:extLst>
          </p:cNvPr>
          <p:cNvSpPr txBox="1"/>
          <p:nvPr/>
        </p:nvSpPr>
        <p:spPr>
          <a:xfrm>
            <a:off x="6991594" y="6519446"/>
            <a:ext cx="52004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cs typeface="Franklin Gothic Medium"/>
              </a:rPr>
              <a:t>Wood et al. 2014. </a:t>
            </a:r>
            <a:r>
              <a:rPr lang="en-US" sz="1400" i="1" dirty="0">
                <a:cs typeface="Franklin Gothic Medium"/>
              </a:rPr>
              <a:t>Ecology</a:t>
            </a:r>
            <a:endParaRPr lang="en-US" sz="1400" dirty="0">
              <a:cs typeface="Franklin Gothic Medium"/>
            </a:endParaRPr>
          </a:p>
        </p:txBody>
      </p:sp>
      <p:pic>
        <p:nvPicPr>
          <p:cNvPr id="3" name="Picture 2" descr="Chart, diagram&#10;&#10;Description automatically generated">
            <a:extLst>
              <a:ext uri="{FF2B5EF4-FFF2-40B4-BE49-F238E27FC236}">
                <a16:creationId xmlns:a16="http://schemas.microsoft.com/office/drawing/2014/main" id="{9ADF8DFB-E383-E04A-69C1-B449908D3D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937"/>
          <a:stretch/>
        </p:blipFill>
        <p:spPr>
          <a:xfrm>
            <a:off x="1478643" y="2517162"/>
            <a:ext cx="4559300" cy="3817505"/>
          </a:xfrm>
          <a:prstGeom prst="rect">
            <a:avLst/>
          </a:prstGeom>
        </p:spPr>
      </p:pic>
      <p:pic>
        <p:nvPicPr>
          <p:cNvPr id="8" name="Picture 7" descr="Chart, pie chart&#10;&#10;Description automatically generated">
            <a:extLst>
              <a:ext uri="{FF2B5EF4-FFF2-40B4-BE49-F238E27FC236}">
                <a16:creationId xmlns:a16="http://schemas.microsoft.com/office/drawing/2014/main" id="{9B09822A-041F-66B7-34D6-0A397A5815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4530" y="2721027"/>
            <a:ext cx="4100944" cy="308258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47FEFAB-0B23-E2A1-2B2D-65B7BC2E3FC4}"/>
              </a:ext>
            </a:extLst>
          </p:cNvPr>
          <p:cNvSpPr txBox="1"/>
          <p:nvPr/>
        </p:nvSpPr>
        <p:spPr>
          <a:xfrm>
            <a:off x="3051100" y="4590782"/>
            <a:ext cx="1121904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C00000"/>
                </a:solidFill>
                <a:cs typeface="Franklin Gothic Medium"/>
              </a:rPr>
              <a:t>disease eradication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E59D54-5039-6BD2-747A-28B5F0BB6E07}"/>
              </a:ext>
            </a:extLst>
          </p:cNvPr>
          <p:cNvSpPr txBox="1"/>
          <p:nvPr/>
        </p:nvSpPr>
        <p:spPr>
          <a:xfrm>
            <a:off x="3815308" y="4109324"/>
            <a:ext cx="775854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C00000"/>
                </a:solidFill>
                <a:cs typeface="Franklin Gothic Medium"/>
              </a:rPr>
              <a:t>true dilution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610F6D2-9233-DEFC-C56D-8BD245FEFC38}"/>
              </a:ext>
            </a:extLst>
          </p:cNvPr>
          <p:cNvSpPr txBox="1"/>
          <p:nvPr/>
        </p:nvSpPr>
        <p:spPr>
          <a:xfrm>
            <a:off x="3777498" y="3545965"/>
            <a:ext cx="896792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C00000"/>
                </a:solidFill>
                <a:cs typeface="Franklin Gothic Medium"/>
              </a:rPr>
              <a:t>spurious dilution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9944DB4-7A21-35E3-7B6D-66928C06BA07}"/>
              </a:ext>
            </a:extLst>
          </p:cNvPr>
          <p:cNvSpPr txBox="1"/>
          <p:nvPr/>
        </p:nvSpPr>
        <p:spPr>
          <a:xfrm>
            <a:off x="3815308" y="2996006"/>
            <a:ext cx="1192121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C00000"/>
                </a:solidFill>
                <a:cs typeface="Franklin Gothic Medium"/>
              </a:rPr>
              <a:t>amplification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B92A61-7CB4-E1D6-BBD4-3933E01E2AF7}"/>
              </a:ext>
            </a:extLst>
          </p:cNvPr>
          <p:cNvSpPr txBox="1">
            <a:spLocks/>
          </p:cNvSpPr>
          <p:nvPr/>
        </p:nvSpPr>
        <p:spPr>
          <a:xfrm>
            <a:off x="6613753" y="1689401"/>
            <a:ext cx="4308909" cy="14812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800" dirty="0">
                <a:latin typeface="+mn-lt"/>
              </a:rPr>
              <a:t>Meta-analysis of biodiversity impacts on 69 common human pathogens</a:t>
            </a: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01750FA6-A014-D69F-66CA-D454FA94F41A}"/>
              </a:ext>
            </a:extLst>
          </p:cNvPr>
          <p:cNvGrpSpPr/>
          <p:nvPr/>
        </p:nvGrpSpPr>
        <p:grpSpPr>
          <a:xfrm>
            <a:off x="1" y="4760685"/>
            <a:ext cx="2148436" cy="1854023"/>
            <a:chOff x="0" y="4201453"/>
            <a:chExt cx="2784733" cy="2413256"/>
          </a:xfrm>
        </p:grpSpPr>
        <p:pic>
          <p:nvPicPr>
            <p:cNvPr id="59" name="Picture 58" descr="A diagram of a person and mosquito&#10;&#10;Description automatically generated">
              <a:extLst>
                <a:ext uri="{FF2B5EF4-FFF2-40B4-BE49-F238E27FC236}">
                  <a16:creationId xmlns:a16="http://schemas.microsoft.com/office/drawing/2014/main" id="{6CE6BD18-D615-2DEB-DB15-E7903F59E92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6542" y="4314195"/>
              <a:ext cx="2648191" cy="2300514"/>
            </a:xfrm>
            <a:prstGeom prst="rect">
              <a:avLst/>
            </a:prstGeom>
          </p:spPr>
        </p:pic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8975C6DD-D725-AA86-A641-CA3ACA7EB938}"/>
                </a:ext>
              </a:extLst>
            </p:cNvPr>
            <p:cNvSpPr/>
            <p:nvPr/>
          </p:nvSpPr>
          <p:spPr>
            <a:xfrm>
              <a:off x="0" y="4201453"/>
              <a:ext cx="711200" cy="3288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2" name="Title 1">
            <a:extLst>
              <a:ext uri="{FF2B5EF4-FFF2-40B4-BE49-F238E27FC236}">
                <a16:creationId xmlns:a16="http://schemas.microsoft.com/office/drawing/2014/main" id="{CA3FBED0-E724-74BC-33AE-44A318E3B34E}"/>
              </a:ext>
            </a:extLst>
          </p:cNvPr>
          <p:cNvSpPr txBox="1">
            <a:spLocks/>
          </p:cNvSpPr>
          <p:nvPr/>
        </p:nvSpPr>
        <p:spPr>
          <a:xfrm>
            <a:off x="2270424" y="1585836"/>
            <a:ext cx="3547836" cy="14812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800" dirty="0">
                <a:latin typeface="+mn-lt"/>
              </a:rPr>
              <a:t>Results from an extended Ross-McDonald malaria model</a:t>
            </a:r>
          </a:p>
        </p:txBody>
      </p:sp>
      <p:pic>
        <p:nvPicPr>
          <p:cNvPr id="63" name="Picture 62" descr="Chart, diagram&#10;&#10;Description automatically generated">
            <a:extLst>
              <a:ext uri="{FF2B5EF4-FFF2-40B4-BE49-F238E27FC236}">
                <a16:creationId xmlns:a16="http://schemas.microsoft.com/office/drawing/2014/main" id="{8E368CDB-0F42-BA65-A584-7648F2DB39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3" t="16628" r="86341" b="21833"/>
          <a:stretch/>
        </p:blipFill>
        <p:spPr>
          <a:xfrm>
            <a:off x="1417882" y="2326478"/>
            <a:ext cx="608497" cy="2524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40602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A9D4E2-7DE4-4A2E-2B6B-195BBAF95C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EB9953-74CE-51C9-7BDD-A2007B000D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16771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1CF87F-1C6B-41F9-64F4-05DBBA4C3D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4440E5-0AAD-1215-A1B7-D25C288D07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09371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5BA90CB5-01C5-72DC-0E94-03532354A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276" y="653856"/>
            <a:ext cx="10886739" cy="653674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C00000"/>
                </a:solidFill>
                <a:latin typeface="+mn-lt"/>
              </a:rPr>
              <a:t>Spatial structuring</a:t>
            </a:r>
            <a:r>
              <a:rPr lang="en-US" sz="3200" dirty="0">
                <a:latin typeface="+mn-lt"/>
              </a:rPr>
              <a:t> generally favors </a:t>
            </a:r>
            <a:r>
              <a:rPr lang="en-US" sz="3200" b="1" dirty="0">
                <a:solidFill>
                  <a:srgbClr val="C00000"/>
                </a:solidFill>
                <a:latin typeface="+mn-lt"/>
              </a:rPr>
              <a:t>reduced pathogen virulence</a:t>
            </a:r>
            <a:r>
              <a:rPr lang="en-US" sz="3200" dirty="0">
                <a:latin typeface="+mn-lt"/>
              </a:rPr>
              <a:t>. </a:t>
            </a:r>
          </a:p>
        </p:txBody>
      </p:sp>
      <p:pic>
        <p:nvPicPr>
          <p:cNvPr id="15" name="Picture 14" descr="Chart, scatter chart&#10;&#10;Description automatically generated">
            <a:extLst>
              <a:ext uri="{FF2B5EF4-FFF2-40B4-BE49-F238E27FC236}">
                <a16:creationId xmlns:a16="http://schemas.microsoft.com/office/drawing/2014/main" id="{E2EA55DC-F540-7633-532F-EDDF41A30D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6792" y="1736650"/>
            <a:ext cx="4601263" cy="3384699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CFCB7F2D-3D2A-4CFC-A61C-19D966D56CB4}"/>
              </a:ext>
            </a:extLst>
          </p:cNvPr>
          <p:cNvSpPr txBox="1"/>
          <p:nvPr/>
        </p:nvSpPr>
        <p:spPr>
          <a:xfrm>
            <a:off x="8302487" y="6488668"/>
            <a:ext cx="388951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cs typeface="Franklin Gothic Medium"/>
              </a:rPr>
              <a:t>Boots and Sasaki. 1999. </a:t>
            </a:r>
            <a:r>
              <a:rPr lang="en-US" i="1" dirty="0">
                <a:cs typeface="Franklin Gothic Medium"/>
              </a:rPr>
              <a:t>Proc Roy Soc B.</a:t>
            </a:r>
          </a:p>
        </p:txBody>
      </p:sp>
      <p:pic>
        <p:nvPicPr>
          <p:cNvPr id="3" name="Picture 2" descr="A black and white image of a white background&#10;&#10;Description automatically generated">
            <a:extLst>
              <a:ext uri="{FF2B5EF4-FFF2-40B4-BE49-F238E27FC236}">
                <a16:creationId xmlns:a16="http://schemas.microsoft.com/office/drawing/2014/main" id="{D962895F-5388-C792-DB8C-BE6B40BC10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3553" y="1991189"/>
            <a:ext cx="3223690" cy="3130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94149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3959015B-14FA-C459-D695-3E171A617EE2}"/>
              </a:ext>
            </a:extLst>
          </p:cNvPr>
          <p:cNvSpPr txBox="1">
            <a:spLocks/>
          </p:cNvSpPr>
          <p:nvPr/>
        </p:nvSpPr>
        <p:spPr>
          <a:xfrm>
            <a:off x="613186" y="46167"/>
            <a:ext cx="11661289" cy="11997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>
                <a:solidFill>
                  <a:srgbClr val="C00000"/>
                </a:solidFill>
                <a:latin typeface="+mn-lt"/>
              </a:rPr>
              <a:t>Imperfect vaccination </a:t>
            </a:r>
            <a:r>
              <a:rPr lang="en-US" sz="3200" dirty="0">
                <a:latin typeface="+mn-lt"/>
              </a:rPr>
              <a:t>can support the evolution of higher virulence, depending on the </a:t>
            </a:r>
            <a:r>
              <a:rPr lang="en-US" sz="3200" dirty="0" err="1">
                <a:latin typeface="+mn-lt"/>
              </a:rPr>
              <a:t>lifestage</a:t>
            </a:r>
            <a:r>
              <a:rPr lang="en-US" sz="3200" dirty="0">
                <a:latin typeface="+mn-lt"/>
              </a:rPr>
              <a:t> of the pathogen that is targeted.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D9DE16D-6483-4145-5E86-2DF3D50D2D78}"/>
              </a:ext>
            </a:extLst>
          </p:cNvPr>
          <p:cNvSpPr txBox="1"/>
          <p:nvPr/>
        </p:nvSpPr>
        <p:spPr>
          <a:xfrm>
            <a:off x="0" y="6488668"/>
            <a:ext cx="331304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cs typeface="Franklin Gothic Medium"/>
              </a:rPr>
              <a:t>Gandon</a:t>
            </a:r>
            <a:r>
              <a:rPr lang="en-US" dirty="0">
                <a:cs typeface="Franklin Gothic Medium"/>
              </a:rPr>
              <a:t> et al. 2001. </a:t>
            </a:r>
            <a:r>
              <a:rPr lang="en-US" i="1" dirty="0">
                <a:cs typeface="Franklin Gothic Medium"/>
              </a:rPr>
              <a:t>Nature.</a:t>
            </a: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20DDF071-F326-50E0-6380-5141D8B4DA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4129" y="1974134"/>
            <a:ext cx="3971021" cy="3971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73055DE-ECFD-ED9F-4D3F-586653BA4E2E}"/>
              </a:ext>
            </a:extLst>
          </p:cNvPr>
          <p:cNvSpPr txBox="1"/>
          <p:nvPr/>
        </p:nvSpPr>
        <p:spPr>
          <a:xfrm>
            <a:off x="8344684" y="1604802"/>
            <a:ext cx="219992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cs typeface="Franklin Gothic Medium"/>
              </a:rPr>
              <a:t>Malaria vaccines</a:t>
            </a:r>
            <a:endParaRPr lang="en-US" i="1" dirty="0">
              <a:cs typeface="Franklin Gothic Medium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6AB44FC-2B52-86E0-BD7C-91444C1A4BBB}"/>
              </a:ext>
            </a:extLst>
          </p:cNvPr>
          <p:cNvSpPr txBox="1"/>
          <p:nvPr/>
        </p:nvSpPr>
        <p:spPr>
          <a:xfrm>
            <a:off x="11078677" y="3442224"/>
            <a:ext cx="1105322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  <a:cs typeface="Franklin Gothic Medium"/>
              </a:rPr>
              <a:t>infection blocking</a:t>
            </a:r>
            <a:r>
              <a:rPr lang="en-US" b="1" i="1" dirty="0">
                <a:solidFill>
                  <a:schemeClr val="accent1"/>
                </a:solidFill>
                <a:cs typeface="Franklin Gothic Medium"/>
              </a:rPr>
              <a:t> </a:t>
            </a:r>
            <a:r>
              <a:rPr lang="en-US" b="1" dirty="0">
                <a:solidFill>
                  <a:schemeClr val="accent1"/>
                </a:solidFill>
                <a:cs typeface="Franklin Gothic Medium"/>
              </a:rPr>
              <a:t>vaccines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6E5EABB-E0D7-E3C1-2D7E-D137E887F2E3}"/>
              </a:ext>
            </a:extLst>
          </p:cNvPr>
          <p:cNvSpPr txBox="1"/>
          <p:nvPr/>
        </p:nvSpPr>
        <p:spPr>
          <a:xfrm>
            <a:off x="8512573" y="5945155"/>
            <a:ext cx="1642649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  <a:cs typeface="Franklin Gothic Medium"/>
              </a:rPr>
              <a:t>anti-growth rate vaccines</a:t>
            </a:r>
            <a:endParaRPr lang="en-US" b="1" i="1" dirty="0">
              <a:solidFill>
                <a:srgbClr val="FF0000"/>
              </a:solidFill>
              <a:cs typeface="Franklin Gothic Medium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BA3FBFE-336B-8435-711A-F02DEEC41FE7}"/>
              </a:ext>
            </a:extLst>
          </p:cNvPr>
          <p:cNvSpPr/>
          <p:nvPr/>
        </p:nvSpPr>
        <p:spPr>
          <a:xfrm>
            <a:off x="992633" y="1626147"/>
            <a:ext cx="674459" cy="6815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 descr="A graph of a virus&#10;&#10;Description automatically generated with medium confidence">
            <a:extLst>
              <a:ext uri="{FF2B5EF4-FFF2-40B4-BE49-F238E27FC236}">
                <a16:creationId xmlns:a16="http://schemas.microsoft.com/office/drawing/2014/main" id="{684342DE-EEE1-075D-6A59-2F701F4F80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6256" y="990879"/>
            <a:ext cx="6231485" cy="5682455"/>
          </a:xfr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DC0D4B2-432B-EE06-CF7A-21D5DD925153}"/>
              </a:ext>
            </a:extLst>
          </p:cNvPr>
          <p:cNvSpPr/>
          <p:nvPr/>
        </p:nvSpPr>
        <p:spPr>
          <a:xfrm>
            <a:off x="234465" y="4371910"/>
            <a:ext cx="429985" cy="3288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497E30B-E409-48FB-37EA-B7E57D226C1F}"/>
              </a:ext>
            </a:extLst>
          </p:cNvPr>
          <p:cNvSpPr/>
          <p:nvPr/>
        </p:nvSpPr>
        <p:spPr>
          <a:xfrm>
            <a:off x="183201" y="1286576"/>
            <a:ext cx="429985" cy="3288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9EE8D62-4C9F-9A38-B3E6-86B98024D8D0}"/>
              </a:ext>
            </a:extLst>
          </p:cNvPr>
          <p:cNvSpPr/>
          <p:nvPr/>
        </p:nvSpPr>
        <p:spPr>
          <a:xfrm>
            <a:off x="3538054" y="1623753"/>
            <a:ext cx="956912" cy="12494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4BA0EA2-E528-38D2-399D-BC0ECB909F0C}"/>
              </a:ext>
            </a:extLst>
          </p:cNvPr>
          <p:cNvSpPr/>
          <p:nvPr/>
        </p:nvSpPr>
        <p:spPr>
          <a:xfrm rot="4162129">
            <a:off x="3334959" y="2772055"/>
            <a:ext cx="461176" cy="6517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635BAA7-FF41-ED2B-B7A4-148DE5CAA40D}"/>
              </a:ext>
            </a:extLst>
          </p:cNvPr>
          <p:cNvSpPr/>
          <p:nvPr/>
        </p:nvSpPr>
        <p:spPr>
          <a:xfrm rot="3112672">
            <a:off x="3451948" y="2584517"/>
            <a:ext cx="461176" cy="6517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D0D403A-924D-74A1-C4B5-F5C514B53DD8}"/>
              </a:ext>
            </a:extLst>
          </p:cNvPr>
          <p:cNvSpPr/>
          <p:nvPr/>
        </p:nvSpPr>
        <p:spPr>
          <a:xfrm rot="3954171">
            <a:off x="2708368" y="2998628"/>
            <a:ext cx="461176" cy="6517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20D385F-F76D-2E15-A910-CDB1101F9515}"/>
              </a:ext>
            </a:extLst>
          </p:cNvPr>
          <p:cNvSpPr/>
          <p:nvPr/>
        </p:nvSpPr>
        <p:spPr>
          <a:xfrm rot="4128869">
            <a:off x="2269541" y="3184373"/>
            <a:ext cx="461176" cy="6517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3DDF2D3-2666-1A45-027B-CD263DEE39AC}"/>
              </a:ext>
            </a:extLst>
          </p:cNvPr>
          <p:cNvSpPr/>
          <p:nvPr/>
        </p:nvSpPr>
        <p:spPr>
          <a:xfrm rot="4745803">
            <a:off x="1815121" y="3324334"/>
            <a:ext cx="461174" cy="6517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3ED0E42-C9B1-DF0D-065A-7D1616B62314}"/>
              </a:ext>
            </a:extLst>
          </p:cNvPr>
          <p:cNvSpPr/>
          <p:nvPr/>
        </p:nvSpPr>
        <p:spPr>
          <a:xfrm rot="4394218">
            <a:off x="1519630" y="3240290"/>
            <a:ext cx="461176" cy="7644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20F388F-E1BC-85FB-AF10-9938CECA8D5D}"/>
              </a:ext>
            </a:extLst>
          </p:cNvPr>
          <p:cNvSpPr txBox="1"/>
          <p:nvPr/>
        </p:nvSpPr>
        <p:spPr>
          <a:xfrm>
            <a:off x="4217602" y="4159495"/>
            <a:ext cx="1388974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cs typeface="Franklin Gothic Medium"/>
              </a:rPr>
              <a:t>transmission-blocking vaccines</a:t>
            </a:r>
            <a:endParaRPr lang="en-US" sz="1200" b="1" i="1" dirty="0">
              <a:solidFill>
                <a:schemeClr val="accent6">
                  <a:lumMod val="75000"/>
                </a:schemeClr>
              </a:solidFill>
              <a:cs typeface="Franklin Gothic Medium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3E6B125-B73D-8304-3343-0DAAE200387B}"/>
              </a:ext>
            </a:extLst>
          </p:cNvPr>
          <p:cNvSpPr txBox="1"/>
          <p:nvPr/>
        </p:nvSpPr>
        <p:spPr>
          <a:xfrm>
            <a:off x="4293547" y="5003414"/>
            <a:ext cx="147803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accent1"/>
                </a:solidFill>
                <a:cs typeface="Franklin Gothic Medium"/>
              </a:rPr>
              <a:t>infection blocking</a:t>
            </a:r>
            <a:r>
              <a:rPr lang="en-US" sz="1200" b="1" i="1" dirty="0">
                <a:solidFill>
                  <a:schemeClr val="accent1"/>
                </a:solidFill>
                <a:cs typeface="Franklin Gothic Medium"/>
              </a:rPr>
              <a:t> </a:t>
            </a:r>
            <a:r>
              <a:rPr lang="en-US" sz="1200" b="1" dirty="0">
                <a:solidFill>
                  <a:schemeClr val="accent1"/>
                </a:solidFill>
                <a:cs typeface="Franklin Gothic Medium"/>
              </a:rPr>
              <a:t>vaccines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65793CE-267B-8BB3-0D9F-6AECB6C3FBD9}"/>
              </a:ext>
            </a:extLst>
          </p:cNvPr>
          <p:cNvSpPr/>
          <p:nvPr/>
        </p:nvSpPr>
        <p:spPr>
          <a:xfrm rot="2256614">
            <a:off x="4177003" y="1116166"/>
            <a:ext cx="956912" cy="12494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0F1B168-BC47-AC84-9826-45E090D17606}"/>
              </a:ext>
            </a:extLst>
          </p:cNvPr>
          <p:cNvSpPr txBox="1"/>
          <p:nvPr/>
        </p:nvSpPr>
        <p:spPr>
          <a:xfrm>
            <a:off x="4606118" y="1802647"/>
            <a:ext cx="125063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FF0000"/>
                </a:solidFill>
                <a:cs typeface="Franklin Gothic Medium"/>
              </a:rPr>
              <a:t>anti-growth rate vaccines</a:t>
            </a:r>
            <a:endParaRPr lang="en-US" sz="1200" b="1" i="1" dirty="0">
              <a:solidFill>
                <a:srgbClr val="FF0000"/>
              </a:solidFill>
              <a:cs typeface="Franklin Gothic Medium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D4B0350-ADE1-4255-87F4-4BEE658ACC06}"/>
              </a:ext>
            </a:extLst>
          </p:cNvPr>
          <p:cNvSpPr txBox="1"/>
          <p:nvPr/>
        </p:nvSpPr>
        <p:spPr>
          <a:xfrm>
            <a:off x="6190284" y="3448580"/>
            <a:ext cx="1433586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6">
                    <a:lumMod val="75000"/>
                  </a:schemeClr>
                </a:solidFill>
                <a:cs typeface="Franklin Gothic Medium"/>
              </a:rPr>
              <a:t>transmission-blocking vaccines</a:t>
            </a:r>
            <a:endParaRPr lang="en-US" b="1" i="1" dirty="0">
              <a:solidFill>
                <a:schemeClr val="accent6">
                  <a:lumMod val="75000"/>
                </a:schemeClr>
              </a:solidFill>
              <a:cs typeface="Franklin Gothic Medium"/>
            </a:endParaRPr>
          </a:p>
        </p:txBody>
      </p:sp>
    </p:spTree>
    <p:extLst>
      <p:ext uri="{BB962C8B-B14F-4D97-AF65-F5344CB8AC3E}">
        <p14:creationId xmlns:p14="http://schemas.microsoft.com/office/powerpoint/2010/main" val="4253934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A2C2A4-92DF-B018-3B2B-EA053F0A49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Challenges to malaria elimination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331954-EA90-5EC5-367C-607B0F7C7C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043" y="1690688"/>
            <a:ext cx="8353213" cy="4865255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0147822-ED3D-382E-DF7F-B50CE8E1CAD0}"/>
              </a:ext>
            </a:extLst>
          </p:cNvPr>
          <p:cNvSpPr txBox="1">
            <a:spLocks/>
          </p:cNvSpPr>
          <p:nvPr/>
        </p:nvSpPr>
        <p:spPr>
          <a:xfrm rot="16200000">
            <a:off x="-1912482" y="3757760"/>
            <a:ext cx="4589998" cy="455854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Herd immunity threshold (HIT)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331C0D-ABFB-7745-8E80-0EBFAD1D83EF}"/>
              </a:ext>
            </a:extLst>
          </p:cNvPr>
          <p:cNvSpPr txBox="1">
            <a:spLocks/>
          </p:cNvSpPr>
          <p:nvPr/>
        </p:nvSpPr>
        <p:spPr>
          <a:xfrm>
            <a:off x="6138398" y="2728698"/>
            <a:ext cx="6053602" cy="54782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High parasite diversity: sexual reproduction in 4+ </a:t>
            </a:r>
            <a:r>
              <a:rPr lang="en-US" i="1" dirty="0"/>
              <a:t>Plasmodium </a:t>
            </a:r>
            <a:r>
              <a:rPr lang="en-US" dirty="0"/>
              <a:t>species</a:t>
            </a:r>
          </a:p>
          <a:p>
            <a:pPr lvl="1"/>
            <a:r>
              <a:rPr lang="en-US" dirty="0"/>
              <a:t>Fast evolution of resistance </a:t>
            </a:r>
            <a:r>
              <a:rPr lang="en-US" i="1" dirty="0"/>
              <a:t>(e.g. to drugs)</a:t>
            </a:r>
          </a:p>
          <a:p>
            <a:r>
              <a:rPr lang="en-US" dirty="0"/>
              <a:t>Many possible vectors! Potentially additional possible reservoirs!</a:t>
            </a:r>
          </a:p>
          <a:p>
            <a:r>
              <a:rPr lang="en-US" dirty="0"/>
              <a:t>Latent cases as burden is reduced</a:t>
            </a:r>
          </a:p>
          <a:p>
            <a:r>
              <a:rPr lang="en-US" dirty="0"/>
              <a:t>Vaccine candidates: what life stage to target?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3EC58EC-AB7E-7EDF-38D9-A0BB75748443}"/>
              </a:ext>
            </a:extLst>
          </p:cNvPr>
          <p:cNvSpPr/>
          <p:nvPr/>
        </p:nvSpPr>
        <p:spPr>
          <a:xfrm>
            <a:off x="6138398" y="4297680"/>
            <a:ext cx="6053602" cy="2432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9697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A2C2A4-92DF-B018-3B2B-EA053F0A49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Challenges to malaria elimination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331954-EA90-5EC5-367C-607B0F7C7C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043" y="1690688"/>
            <a:ext cx="8353213" cy="4865255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0147822-ED3D-382E-DF7F-B50CE8E1CAD0}"/>
              </a:ext>
            </a:extLst>
          </p:cNvPr>
          <p:cNvSpPr txBox="1">
            <a:spLocks/>
          </p:cNvSpPr>
          <p:nvPr/>
        </p:nvSpPr>
        <p:spPr>
          <a:xfrm rot="16200000">
            <a:off x="-1912482" y="3757760"/>
            <a:ext cx="4589998" cy="455854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Herd immunity threshold (HIT)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331C0D-ABFB-7745-8E80-0EBFAD1D83EF}"/>
              </a:ext>
            </a:extLst>
          </p:cNvPr>
          <p:cNvSpPr txBox="1">
            <a:spLocks/>
          </p:cNvSpPr>
          <p:nvPr/>
        </p:nvSpPr>
        <p:spPr>
          <a:xfrm>
            <a:off x="6138398" y="2728698"/>
            <a:ext cx="6053602" cy="54782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High parasite diversity: sexual reproduction in 4+ </a:t>
            </a:r>
            <a:r>
              <a:rPr lang="en-US" i="1" dirty="0"/>
              <a:t>Plasmodium </a:t>
            </a:r>
            <a:r>
              <a:rPr lang="en-US" dirty="0"/>
              <a:t>species</a:t>
            </a:r>
          </a:p>
          <a:p>
            <a:pPr lvl="1"/>
            <a:r>
              <a:rPr lang="en-US" dirty="0"/>
              <a:t>Fast evolution of resistance </a:t>
            </a:r>
            <a:r>
              <a:rPr lang="en-US" i="1" dirty="0"/>
              <a:t>(e.g. to drugs)</a:t>
            </a:r>
          </a:p>
          <a:p>
            <a:r>
              <a:rPr lang="en-US" dirty="0"/>
              <a:t>Many possible vectors! Potentially additional possible reservoirs!</a:t>
            </a:r>
          </a:p>
          <a:p>
            <a:r>
              <a:rPr lang="en-US" dirty="0"/>
              <a:t>Latent cases as burden is reduced</a:t>
            </a:r>
          </a:p>
          <a:p>
            <a:r>
              <a:rPr lang="en-US" dirty="0"/>
              <a:t>Vaccine candidates: what life stage to target?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F19508A-A756-665C-67F7-C33C66B31230}"/>
              </a:ext>
            </a:extLst>
          </p:cNvPr>
          <p:cNvSpPr/>
          <p:nvPr/>
        </p:nvSpPr>
        <p:spPr>
          <a:xfrm>
            <a:off x="6138398" y="5167312"/>
            <a:ext cx="6053602" cy="15626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6437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A2C2A4-92DF-B018-3B2B-EA053F0A49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Challenges to malaria elimination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331954-EA90-5EC5-367C-607B0F7C7C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043" y="1690688"/>
            <a:ext cx="8353213" cy="4865255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0147822-ED3D-382E-DF7F-B50CE8E1CAD0}"/>
              </a:ext>
            </a:extLst>
          </p:cNvPr>
          <p:cNvSpPr txBox="1">
            <a:spLocks/>
          </p:cNvSpPr>
          <p:nvPr/>
        </p:nvSpPr>
        <p:spPr>
          <a:xfrm rot="16200000">
            <a:off x="-1912482" y="3757760"/>
            <a:ext cx="4589998" cy="455854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Herd immunity threshold (HIT)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331C0D-ABFB-7745-8E80-0EBFAD1D83EF}"/>
              </a:ext>
            </a:extLst>
          </p:cNvPr>
          <p:cNvSpPr txBox="1">
            <a:spLocks/>
          </p:cNvSpPr>
          <p:nvPr/>
        </p:nvSpPr>
        <p:spPr>
          <a:xfrm>
            <a:off x="6138398" y="2728698"/>
            <a:ext cx="6053602" cy="54782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High parasite diversity: sexual reproduction in 4+ </a:t>
            </a:r>
            <a:r>
              <a:rPr lang="en-US" i="1" dirty="0"/>
              <a:t>Plasmodium </a:t>
            </a:r>
            <a:r>
              <a:rPr lang="en-US" dirty="0"/>
              <a:t>species</a:t>
            </a:r>
          </a:p>
          <a:p>
            <a:pPr lvl="1"/>
            <a:r>
              <a:rPr lang="en-US" dirty="0"/>
              <a:t>Fast evolution of resistance </a:t>
            </a:r>
            <a:r>
              <a:rPr lang="en-US" i="1" dirty="0"/>
              <a:t>(e.g. to drugs)</a:t>
            </a:r>
          </a:p>
          <a:p>
            <a:r>
              <a:rPr lang="en-US" dirty="0"/>
              <a:t>Many possible vectors! Potentially additional possible reservoirs!</a:t>
            </a:r>
          </a:p>
          <a:p>
            <a:r>
              <a:rPr lang="en-US" dirty="0"/>
              <a:t>Latent cases as burden is reduced</a:t>
            </a:r>
          </a:p>
          <a:p>
            <a:r>
              <a:rPr lang="en-US" dirty="0"/>
              <a:t>Vaccine candidates: what life stage to target?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F19508A-A756-665C-67F7-C33C66B31230}"/>
              </a:ext>
            </a:extLst>
          </p:cNvPr>
          <p:cNvSpPr/>
          <p:nvPr/>
        </p:nvSpPr>
        <p:spPr>
          <a:xfrm>
            <a:off x="6138398" y="5724144"/>
            <a:ext cx="6053602" cy="1005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20739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webextension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webextensions/_rels/webextension2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webextensions/_rels/webextension3.xml.rels><?xml version="1.0" encoding="UTF-8" standalone="yes"?>
<Relationships xmlns="http://schemas.openxmlformats.org/package/2006/relationships"><Relationship Id="rId1" Type="http://schemas.openxmlformats.org/officeDocument/2006/relationships/image" Target="../media/image37.png"/></Relationships>
</file>

<file path=ppt/webextensions/_rels/webextension4.xml.rels><?xml version="1.0" encoding="UTF-8" standalone="yes"?>
<Relationships xmlns="http://schemas.openxmlformats.org/package/2006/relationships"><Relationship Id="rId1" Type="http://schemas.openxmlformats.org/officeDocument/2006/relationships/image" Target="../media/image67.png"/></Relationships>
</file>

<file path=ppt/webextensions/webextension1.xml><?xml version="1.0" encoding="utf-8"?>
<we:webextension xmlns:we="http://schemas.microsoft.com/office/webextensions/webextension/2010/11" id="{7724DBD4-4712-734F-ADB9-49543BF3CE56}">
  <we:reference id="wa104218073" version="3.0.0.1" store="en-US" storeType="OMEX"/>
  <we:alternateReferences>
    <we:reference id="WA104218073" version="3.0.0.1" store="" storeType="OMEX"/>
  </we:alternateReferences>
  <we:properties>
    <we:property name="appSlideData" value="{&quot;slideId&quot;:3384,&quot;confidenceLevel&quot;:2}"/>
    <we:property name="url" value="&quot;multiple_choice_poll/4rnafe3838kmdPkmoOyrv&quot;"/>
  </we:properties>
  <we:bindings/>
  <we:snapshot xmlns:r="http://schemas.openxmlformats.org/officeDocument/2006/relationships" r:embed="rId1"/>
</we:webextension>
</file>

<file path=ppt/webextensions/webextension2.xml><?xml version="1.0" encoding="utf-8"?>
<we:webextension xmlns:we="http://schemas.microsoft.com/office/webextensions/webextension/2010/11" id="{4256C81D-9B58-4C42-895E-C846B513C43E}">
  <we:reference id="wa104218073" version="3.0.0.1" store="en-US" storeType="OMEX"/>
  <we:alternateReferences>
    <we:reference id="WA104218073" version="3.0.0.1" store="" storeType="OMEX"/>
  </we:alternateReferences>
  <we:properties>
    <we:property name="appSlideData" value="{&quot;slideId&quot;:3288,&quot;confidenceLevel&quot;:2}"/>
    <we:property name="url" value="&quot;multiple_choice_poll/bqVHsYbps6WfYfKXFhP5N&quot;"/>
  </we:properties>
  <we:bindings/>
  <we:snapshot xmlns:r="http://schemas.openxmlformats.org/officeDocument/2006/relationships" r:embed="rId1"/>
</we:webextension>
</file>

<file path=ppt/webextensions/webextension3.xml><?xml version="1.0" encoding="utf-8"?>
<we:webextension xmlns:we="http://schemas.microsoft.com/office/webextensions/webextension/2010/11" id="{76B305B3-6A47-7241-8AD4-BD374C6896BC}">
  <we:reference id="wa104218073" version="3.0.0.1" store="en-US" storeType="OMEX"/>
  <we:alternateReferences>
    <we:reference id="WA104218073" version="3.0.0.1" store="" storeType="OMEX"/>
  </we:alternateReferences>
  <we:properties>
    <we:property name="appSlideData" value="{&quot;slideId&quot;:3373,&quot;confidenceLevel&quot;:2}"/>
    <we:property name="url" value="&quot;multiple_choice_poll/OEISbbsEtALmIZVhoR5kG&quot;"/>
  </we:properties>
  <we:bindings/>
  <we:snapshot xmlns:r="http://schemas.openxmlformats.org/officeDocument/2006/relationships" r:embed="rId1"/>
</we:webextension>
</file>

<file path=ppt/webextensions/webextension4.xml><?xml version="1.0" encoding="utf-8"?>
<we:webextension xmlns:we="http://schemas.microsoft.com/office/webextensions/webextension/2010/11" id="{6FF5FFFE-C248-2E4C-8512-99FE24D29032}">
  <we:reference id="wa104218073" version="3.0.0.1" store="en-US" storeType="OMEX"/>
  <we:alternateReferences>
    <we:reference id="WA104218073" version="3.0.0.1" store="" storeType="OMEX"/>
  </we:alternateReferences>
  <we:properties>
    <we:property name="appSlideData" value="{&quot;slideId&quot;:3382,&quot;confidenceLevel&quot;:2}"/>
    <we:property name="url" value="&quot;multiple_choice_poll/SpqCOSdks1U0KXkF6HlLD&quot;"/>
  </we:properties>
  <we:bindings/>
  <we:snapshot xmlns:r="http://schemas.openxmlformats.org/officeDocument/2006/relationships" r:embed="rId1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12210</TotalTime>
  <Words>4708</Words>
  <Application>Microsoft Macintosh PowerPoint</Application>
  <PresentationFormat>Widescreen</PresentationFormat>
  <Paragraphs>626</Paragraphs>
  <Slides>67</Slides>
  <Notes>67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76" baseType="lpstr">
      <vt:lpstr>Arial</vt:lpstr>
      <vt:lpstr>Calibri</vt:lpstr>
      <vt:lpstr>Calibri Light</vt:lpstr>
      <vt:lpstr>Cambria Math</vt:lpstr>
      <vt:lpstr>Franklin Gothic Medium</vt:lpstr>
      <vt:lpstr>Lucida Grande</vt:lpstr>
      <vt:lpstr>Symbol</vt:lpstr>
      <vt:lpstr>Office Theme</vt:lpstr>
      <vt:lpstr>Equation</vt:lpstr>
      <vt:lpstr>PowerPoint Presentation</vt:lpstr>
      <vt:lpstr>Fundamentals of Ecology</vt:lpstr>
      <vt:lpstr>Learning objectives from Lecture 7</vt:lpstr>
      <vt:lpstr>PowerPoint Presentation</vt:lpstr>
      <vt:lpstr>PowerPoint Presentation</vt:lpstr>
      <vt:lpstr>Challenges to malaria elimination</vt:lpstr>
      <vt:lpstr>Challenges to malaria elimination</vt:lpstr>
      <vt:lpstr>Challenges to malaria elimination</vt:lpstr>
      <vt:lpstr>Challenges to malaria elimination</vt:lpstr>
      <vt:lpstr>Challenges to malaria elimination</vt:lpstr>
      <vt:lpstr>PowerPoint Presentation</vt:lpstr>
      <vt:lpstr>PowerPoint Presentation</vt:lpstr>
      <vt:lpstr>Zoonoses are pathogens transmitted from a wildlife reservoir to a spillover human host.</vt:lpstr>
      <vt:lpstr>Zoonoses are pathogens transmitted from a wildlife reservoir to a spillover human host.</vt:lpstr>
      <vt:lpstr>Zoonoses are pathogens transmitted from a wildlife reservoir to a spillover human host.</vt:lpstr>
      <vt:lpstr>Spillover is the term used to describe pathogen transmission between any two different species.</vt:lpstr>
      <vt:lpstr>Spillover is the term used to describe pathogen transmission between any two different species.</vt:lpstr>
      <vt:lpstr>Spillback is the term used to describe pathogen transmission back to a reservoir host from a spillover host. </vt:lpstr>
      <vt:lpstr>Spillback is the term used to describe pathogen transmission back to a reservoir host from a spillover host. </vt:lpstr>
      <vt:lpstr>Spillback is the term used to describe pathogen transmission back to a reservoir host from a spillover host. </vt:lpstr>
      <vt:lpstr>Spillback occurs among wildlife as well.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Why do pathogens make us sick?</vt:lpstr>
      <vt:lpstr>Why do pathogens make us sick?</vt:lpstr>
      <vt:lpstr>Why do pathogens make us sick?</vt:lpstr>
      <vt:lpstr>Why do pathogens make us sick?</vt:lpstr>
      <vt:lpstr>Why do pathogens make us sick?</vt:lpstr>
      <vt:lpstr>Why do pathogens make us sick?</vt:lpstr>
      <vt:lpstr>Why do pathogens make us sick?</vt:lpstr>
      <vt:lpstr>Why do pathogens make us sick?</vt:lpstr>
      <vt:lpstr>The virulence case study of rabbit Myxoma virus</vt:lpstr>
      <vt:lpstr>The virulence case study of rabbit Myxoma virus</vt:lpstr>
      <vt:lpstr>The virulence case study of rabbit Myxoma virus</vt:lpstr>
      <vt:lpstr>Myxoma virus evolved to intermediate virulence in just a single year.</vt:lpstr>
      <vt:lpstr>For Myxoma virus, intermediate virulence evolution resulted from optimization of the tradeoffs between virulence and transmission.</vt:lpstr>
      <vt:lpstr>Another classic transmission-virulence tradeoff:  parasites of monarch butterflies</vt:lpstr>
      <vt:lpstr>PowerPoint Presentation</vt:lpstr>
      <vt:lpstr>Another classic transmission-virulence tradeoff:  parasites of monarch butterflies</vt:lpstr>
      <vt:lpstr>Limitations of the tradeoff model</vt:lpstr>
      <vt:lpstr>Limitations of the tradeoff model</vt:lpstr>
      <vt:lpstr>Limitations of the tradeoff model</vt:lpstr>
      <vt:lpstr>Sometimes, virulence is the result of the host’s immune response, rather than the direct impact of the parasite itself</vt:lpstr>
      <vt:lpstr>Sometimes, virulence is the result of the host’s immune response, rather than the direct impact of the parasite itself</vt:lpstr>
      <vt:lpstr>Limitations of the tradeoff model</vt:lpstr>
      <vt:lpstr>Limitations of the tradeoff model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Extra</vt:lpstr>
      <vt:lpstr>Spatial structuring generally favors reduced pathogen virulence.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Cara Brook</dc:creator>
  <cp:lastModifiedBy>Cara Brook</cp:lastModifiedBy>
  <cp:revision>114</cp:revision>
  <dcterms:created xsi:type="dcterms:W3CDTF">2023-01-31T15:30:55Z</dcterms:created>
  <dcterms:modified xsi:type="dcterms:W3CDTF">2025-03-05T21:20:57Z</dcterms:modified>
</cp:coreProperties>
</file>